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7" r:id="rId3"/>
    <p:sldId id="258" r:id="rId4"/>
    <p:sldId id="259" r:id="rId5"/>
    <p:sldId id="270" r:id="rId6"/>
    <p:sldId id="260" r:id="rId7"/>
    <p:sldId id="267" r:id="rId8"/>
    <p:sldId id="262" r:id="rId9"/>
    <p:sldId id="268" r:id="rId10"/>
    <p:sldId id="269" r:id="rId11"/>
    <p:sldId id="265" r:id="rId12"/>
    <p:sldId id="27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0" autoAdjust="0"/>
    <p:restoredTop sz="94660"/>
  </p:normalViewPr>
  <p:slideViewPr>
    <p:cSldViewPr snapToGrid="0">
      <p:cViewPr varScale="1">
        <p:scale>
          <a:sx n="81" d="100"/>
          <a:sy n="81" d="100"/>
        </p:scale>
        <p:origin x="754" y="46"/>
      </p:cViewPr>
      <p:guideLst/>
    </p:cSldViewPr>
  </p:slideViewPr>
  <p:notesTextViewPr>
    <p:cViewPr>
      <p:scale>
        <a:sx n="1" d="1"/>
        <a:sy n="1" d="1"/>
      </p:scale>
      <p:origin x="0" y="0"/>
    </p:cViewPr>
  </p:notesTextViewPr>
  <p:notesViewPr>
    <p:cSldViewPr snapToGrid="0">
      <p:cViewPr varScale="1">
        <p:scale>
          <a:sx n="55" d="100"/>
          <a:sy n="55" d="100"/>
        </p:scale>
        <p:origin x="288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309023-AF2B-4043-B228-F191CADC9BB1}" type="datetimeFigureOut">
              <a:rPr lang="en-IN" smtClean="0"/>
              <a:t>02-12-2018</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54517F-9C19-4E9A-AB98-AA89BD9F1D1D}" type="slidenum">
              <a:rPr lang="en-IN" smtClean="0"/>
              <a:t>‹#›</a:t>
            </a:fld>
            <a:endParaRPr lang="en-IN" dirty="0"/>
          </a:p>
        </p:txBody>
      </p:sp>
    </p:spTree>
    <p:extLst>
      <p:ext uri="{BB962C8B-B14F-4D97-AF65-F5344CB8AC3E}">
        <p14:creationId xmlns:p14="http://schemas.microsoft.com/office/powerpoint/2010/main" val="2867562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C018FE-C8D6-4A9C-A702-41F1E0C1C452}" type="datetimeFigureOut">
              <a:rPr lang="en-IN" smtClean="0"/>
              <a:t>02-12-2018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4FB9132-D0D3-4182-9F3A-A2B393A6FF16}" type="slidenum">
              <a:rPr lang="en-IN" smtClean="0"/>
              <a:t>‹#›</a:t>
            </a:fld>
            <a:endParaRPr lang="en-IN" dirty="0"/>
          </a:p>
        </p:txBody>
      </p:sp>
    </p:spTree>
    <p:extLst>
      <p:ext uri="{BB962C8B-B14F-4D97-AF65-F5344CB8AC3E}">
        <p14:creationId xmlns:p14="http://schemas.microsoft.com/office/powerpoint/2010/main" val="144667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018FE-C8D6-4A9C-A702-41F1E0C1C452}" type="datetimeFigureOut">
              <a:rPr lang="en-IN" smtClean="0"/>
              <a:t>02-12-2018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4FB9132-D0D3-4182-9F3A-A2B393A6FF16}" type="slidenum">
              <a:rPr lang="en-IN" smtClean="0"/>
              <a:t>‹#›</a:t>
            </a:fld>
            <a:endParaRPr lang="en-IN" dirty="0"/>
          </a:p>
        </p:txBody>
      </p:sp>
    </p:spTree>
    <p:extLst>
      <p:ext uri="{BB962C8B-B14F-4D97-AF65-F5344CB8AC3E}">
        <p14:creationId xmlns:p14="http://schemas.microsoft.com/office/powerpoint/2010/main" val="1725356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018FE-C8D6-4A9C-A702-41F1E0C1C452}" type="datetimeFigureOut">
              <a:rPr lang="en-IN" smtClean="0"/>
              <a:t>02-12-2018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4FB9132-D0D3-4182-9F3A-A2B393A6FF16}" type="slidenum">
              <a:rPr lang="en-IN" smtClean="0"/>
              <a:t>‹#›</a:t>
            </a:fld>
            <a:endParaRPr lang="en-IN" dirty="0"/>
          </a:p>
        </p:txBody>
      </p:sp>
    </p:spTree>
    <p:extLst>
      <p:ext uri="{BB962C8B-B14F-4D97-AF65-F5344CB8AC3E}">
        <p14:creationId xmlns:p14="http://schemas.microsoft.com/office/powerpoint/2010/main" val="1927597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36469" y="640080"/>
            <a:ext cx="9313817" cy="856138"/>
          </a:xfrm>
        </p:spPr>
        <p:txBody>
          <a:bodyPr/>
          <a:lstStyle>
            <a:lvl1pPr>
              <a:defRPr sz="4000"/>
            </a:lvl1pPr>
          </a:lstStyle>
          <a:p>
            <a:r>
              <a:rPr lang="en-US" dirty="0"/>
              <a:t>CLICK TO EDIT MASTER TITLE STYLE</a:t>
            </a:r>
          </a:p>
        </p:txBody>
      </p:sp>
      <p:sp>
        <p:nvSpPr>
          <p:cNvPr id="3" name="Content Placeholder 2"/>
          <p:cNvSpPr>
            <a:spLocks noGrp="1"/>
          </p:cNvSpPr>
          <p:nvPr>
            <p:ph idx="1"/>
          </p:nvPr>
        </p:nvSpPr>
        <p:spPr>
          <a:xfrm>
            <a:off x="404949" y="1854926"/>
            <a:ext cx="11168742" cy="43442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IN" dirty="0"/>
              <a:t>09-06-2016</a:t>
            </a:r>
          </a:p>
        </p:txBody>
      </p:sp>
      <p:sp>
        <p:nvSpPr>
          <p:cNvPr id="5" name="Footer Placeholder 4"/>
          <p:cNvSpPr>
            <a:spLocks noGrp="1"/>
          </p:cNvSpPr>
          <p:nvPr>
            <p:ph type="ftr" sz="quarter" idx="11"/>
          </p:nvPr>
        </p:nvSpPr>
        <p:spPr/>
        <p:txBody>
          <a:bodyPr/>
          <a:lstStyle/>
          <a:p>
            <a:r>
              <a:rPr lang="en-IN" dirty="0"/>
              <a:t>Investment Case Study</a:t>
            </a:r>
          </a:p>
        </p:txBody>
      </p:sp>
      <p:sp>
        <p:nvSpPr>
          <p:cNvPr id="6" name="Slide Number Placeholder 5"/>
          <p:cNvSpPr>
            <a:spLocks noGrp="1"/>
          </p:cNvSpPr>
          <p:nvPr>
            <p:ph type="sldNum" sz="quarter" idx="12"/>
          </p:nvPr>
        </p:nvSpPr>
        <p:spPr/>
        <p:txBody>
          <a:bodyPr/>
          <a:lstStyle/>
          <a:p>
            <a:r>
              <a:rPr lang="en-IN" dirty="0"/>
              <a:t>1</a:t>
            </a:r>
          </a:p>
        </p:txBody>
      </p:sp>
    </p:spTree>
    <p:extLst>
      <p:ext uri="{BB962C8B-B14F-4D97-AF65-F5344CB8AC3E}">
        <p14:creationId xmlns:p14="http://schemas.microsoft.com/office/powerpoint/2010/main" val="137584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0C018FE-C8D6-4A9C-A702-41F1E0C1C452}" type="datetimeFigureOut">
              <a:rPr lang="en-IN" smtClean="0"/>
              <a:t>02-12-2018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4FB9132-D0D3-4182-9F3A-A2B393A6FF16}" type="slidenum">
              <a:rPr lang="en-IN" smtClean="0"/>
              <a:t>‹#›</a:t>
            </a:fld>
            <a:endParaRPr lang="en-IN" dirty="0"/>
          </a:p>
        </p:txBody>
      </p:sp>
    </p:spTree>
    <p:extLst>
      <p:ext uri="{BB962C8B-B14F-4D97-AF65-F5344CB8AC3E}">
        <p14:creationId xmlns:p14="http://schemas.microsoft.com/office/powerpoint/2010/main" val="342044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C018FE-C8D6-4A9C-A702-41F1E0C1C452}" type="datetimeFigureOut">
              <a:rPr lang="en-IN" smtClean="0"/>
              <a:t>02-12-2018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4FB9132-D0D3-4182-9F3A-A2B393A6FF16}" type="slidenum">
              <a:rPr lang="en-IN" smtClean="0"/>
              <a:t>‹#›</a:t>
            </a:fld>
            <a:endParaRPr lang="en-IN" dirty="0"/>
          </a:p>
        </p:txBody>
      </p:sp>
    </p:spTree>
    <p:extLst>
      <p:ext uri="{BB962C8B-B14F-4D97-AF65-F5344CB8AC3E}">
        <p14:creationId xmlns:p14="http://schemas.microsoft.com/office/powerpoint/2010/main" val="3026578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C018FE-C8D6-4A9C-A702-41F1E0C1C452}" type="datetimeFigureOut">
              <a:rPr lang="en-IN" smtClean="0"/>
              <a:t>02-12-2018</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B4FB9132-D0D3-4182-9F3A-A2B393A6FF16}" type="slidenum">
              <a:rPr lang="en-IN" smtClean="0"/>
              <a:t>‹#›</a:t>
            </a:fld>
            <a:endParaRPr lang="en-IN" dirty="0"/>
          </a:p>
        </p:txBody>
      </p:sp>
    </p:spTree>
    <p:extLst>
      <p:ext uri="{BB962C8B-B14F-4D97-AF65-F5344CB8AC3E}">
        <p14:creationId xmlns:p14="http://schemas.microsoft.com/office/powerpoint/2010/main" val="3845587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C018FE-C8D6-4A9C-A702-41F1E0C1C452}" type="datetimeFigureOut">
              <a:rPr lang="en-IN" smtClean="0"/>
              <a:t>02-12-2018</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B4FB9132-D0D3-4182-9F3A-A2B393A6FF16}" type="slidenum">
              <a:rPr lang="en-IN" smtClean="0"/>
              <a:t>‹#›</a:t>
            </a:fld>
            <a:endParaRPr lang="en-IN" dirty="0"/>
          </a:p>
        </p:txBody>
      </p:sp>
    </p:spTree>
    <p:extLst>
      <p:ext uri="{BB962C8B-B14F-4D97-AF65-F5344CB8AC3E}">
        <p14:creationId xmlns:p14="http://schemas.microsoft.com/office/powerpoint/2010/main" val="2173476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C018FE-C8D6-4A9C-A702-41F1E0C1C452}" type="datetimeFigureOut">
              <a:rPr lang="en-IN" smtClean="0"/>
              <a:t>02-12-2018</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B4FB9132-D0D3-4182-9F3A-A2B393A6FF16}" type="slidenum">
              <a:rPr lang="en-IN" smtClean="0"/>
              <a:t>‹#›</a:t>
            </a:fld>
            <a:endParaRPr lang="en-IN" dirty="0"/>
          </a:p>
        </p:txBody>
      </p:sp>
    </p:spTree>
    <p:extLst>
      <p:ext uri="{BB962C8B-B14F-4D97-AF65-F5344CB8AC3E}">
        <p14:creationId xmlns:p14="http://schemas.microsoft.com/office/powerpoint/2010/main" val="1279458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987424"/>
            <a:ext cx="3933825" cy="1069975"/>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72891" y="987425"/>
            <a:ext cx="6182497" cy="487362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C018FE-C8D6-4A9C-A702-41F1E0C1C452}" type="datetimeFigureOut">
              <a:rPr lang="en-IN" smtClean="0"/>
              <a:t>02-12-2018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4FB9132-D0D3-4182-9F3A-A2B393A6FF16}" type="slidenum">
              <a:rPr lang="en-IN" smtClean="0"/>
              <a:t>‹#›</a:t>
            </a:fld>
            <a:endParaRPr lang="en-IN" dirty="0"/>
          </a:p>
        </p:txBody>
      </p:sp>
    </p:spTree>
    <p:extLst>
      <p:ext uri="{BB962C8B-B14F-4D97-AF65-F5344CB8AC3E}">
        <p14:creationId xmlns:p14="http://schemas.microsoft.com/office/powerpoint/2010/main" val="3104558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987424"/>
            <a:ext cx="3933825" cy="106997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C018FE-C8D6-4A9C-A702-41F1E0C1C452}" type="datetimeFigureOut">
              <a:rPr lang="en-IN" smtClean="0"/>
              <a:t>02-12-2018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4FB9132-D0D3-4182-9F3A-A2B393A6FF16}" type="slidenum">
              <a:rPr lang="en-IN" smtClean="0"/>
              <a:t>‹#›</a:t>
            </a:fld>
            <a:endParaRPr lang="en-IN" dirty="0"/>
          </a:p>
        </p:txBody>
      </p:sp>
    </p:spTree>
    <p:extLst>
      <p:ext uri="{BB962C8B-B14F-4D97-AF65-F5344CB8AC3E}">
        <p14:creationId xmlns:p14="http://schemas.microsoft.com/office/powerpoint/2010/main" val="4086360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68278" y="705802"/>
            <a:ext cx="9181075" cy="984886"/>
          </a:xfrm>
          <a:prstGeom prst="rect">
            <a:avLst/>
          </a:prstGeom>
        </p:spPr>
        <p:txBody>
          <a:bodyPr vert="horz" lIns="91440" tIns="45720" rIns="91440" bIns="45720" rtlCol="0" anchor="ctr">
            <a:normAutofit/>
          </a:bodyPr>
          <a:lstStyle/>
          <a:p>
            <a:r>
              <a:rPr lang="en-US" dirty="0"/>
              <a:t>CLICK TO EDIT</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C018FE-C8D6-4A9C-A702-41F1E0C1C452}" type="datetimeFigureOut">
              <a:rPr lang="en-IN" smtClean="0"/>
              <a:t>02-12-2018</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Investment Case Study</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IN" dirty="0"/>
              <a:t>1</a:t>
            </a:r>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449353" y="325938"/>
            <a:ext cx="1446786" cy="379864"/>
          </a:xfrm>
          <a:prstGeom prst="rect">
            <a:avLst/>
          </a:prstGeom>
        </p:spPr>
      </p:pic>
      <p:pic>
        <p:nvPicPr>
          <p:cNvPr id="8" name="Picture 7"/>
          <p:cNvPicPr>
            <a:picLocks noChangeAspect="1"/>
          </p:cNvPicPr>
          <p:nvPr userDrawn="1"/>
        </p:nvPicPr>
        <p:blipFill>
          <a:blip r:embed="rId14">
            <a:extLst>
              <a:ext uri="{BEBA8EAE-BF5A-486C-A8C5-ECC9F3942E4B}">
                <a14:imgProps xmlns:a14="http://schemas.microsoft.com/office/drawing/2010/main">
                  <a14:imgLayer r:embed="rId15">
                    <a14:imgEffect>
                      <a14:backgroundRemoval t="535" b="100000" l="0" r="100000">
                        <a14:foregroundMark x1="19244" y1="37433" x2="19244" y2="37433"/>
                        <a14:foregroundMark x1="31959" y1="47059" x2="31959" y2="47059"/>
                        <a14:foregroundMark x1="19931" y1="64171" x2="19931" y2="64171"/>
                        <a14:foregroundMark x1="28179" y1="70053" x2="28179" y2="70053"/>
                        <a14:foregroundMark x1="42612" y1="71123" x2="42612" y2="71123"/>
                        <a14:foregroundMark x1="55326" y1="65775" x2="55326" y2="65775"/>
                        <a14:foregroundMark x1="61856" y1="66845" x2="61856" y2="66845"/>
                        <a14:foregroundMark x1="37113" y1="24599" x2="37113" y2="24599"/>
                        <a14:foregroundMark x1="34708" y1="11765" x2="34708" y2="11765"/>
                        <a14:foregroundMark x1="23711" y1="11765" x2="23711" y2="11765"/>
                        <a14:foregroundMark x1="23711" y1="22995" x2="23711" y2="22995"/>
                        <a14:foregroundMark x1="39863" y1="40107" x2="39863" y2="40107"/>
                        <a14:foregroundMark x1="26460" y1="47059" x2="26460" y2="47059"/>
                      </a14:backgroundRemoval>
                    </a14:imgEffect>
                  </a14:imgLayer>
                </a14:imgProps>
              </a:ext>
              <a:ext uri="{28A0092B-C50C-407E-A947-70E740481C1C}">
                <a14:useLocalDpi xmlns:a14="http://schemas.microsoft.com/office/drawing/2010/main" val="0"/>
              </a:ext>
            </a:extLst>
          </a:blip>
          <a:stretch>
            <a:fillRect/>
          </a:stretch>
        </p:blipFill>
        <p:spPr>
          <a:xfrm>
            <a:off x="0" y="177766"/>
            <a:ext cx="1268279" cy="815011"/>
          </a:xfrm>
          <a:prstGeom prst="rect">
            <a:avLst/>
          </a:prstGeom>
        </p:spPr>
      </p:pic>
    </p:spTree>
    <p:extLst>
      <p:ext uri="{BB962C8B-B14F-4D97-AF65-F5344CB8AC3E}">
        <p14:creationId xmlns:p14="http://schemas.microsoft.com/office/powerpoint/2010/main" val="31535344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0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1478" y="344557"/>
            <a:ext cx="9144000" cy="3193774"/>
          </a:xfrm>
        </p:spPr>
        <p:txBody>
          <a:bodyPr>
            <a:normAutofit/>
          </a:bodyPr>
          <a:lstStyle/>
          <a:p>
            <a:r>
              <a:rPr lang="en-IN" sz="2800" dirty="0"/>
              <a:t>UBER SUPPLY-DEMAND GAP CASE STUDY </a:t>
            </a:r>
            <a:br>
              <a:rPr lang="en-IN" sz="2800" dirty="0"/>
            </a:br>
            <a:br>
              <a:rPr lang="en-IN" sz="2800" dirty="0"/>
            </a:br>
            <a:r>
              <a:rPr lang="en-IN" sz="2800" dirty="0"/>
              <a:t>SUBMISSION </a:t>
            </a:r>
          </a:p>
        </p:txBody>
      </p:sp>
      <p:sp>
        <p:nvSpPr>
          <p:cNvPr id="3" name="Subtitle 2"/>
          <p:cNvSpPr>
            <a:spLocks noGrp="1"/>
          </p:cNvSpPr>
          <p:nvPr>
            <p:ph type="subTitle" idx="1"/>
          </p:nvPr>
        </p:nvSpPr>
        <p:spPr>
          <a:xfrm>
            <a:off x="317741" y="6113119"/>
            <a:ext cx="6138856" cy="400324"/>
          </a:xfrm>
        </p:spPr>
        <p:txBody>
          <a:bodyPr>
            <a:normAutofit/>
          </a:bodyPr>
          <a:lstStyle/>
          <a:p>
            <a:pPr algn="l"/>
            <a:r>
              <a:rPr lang="en-IN" sz="1800" dirty="0"/>
              <a:t>Submitted By : Shivali Dalmia</a:t>
            </a:r>
          </a:p>
        </p:txBody>
      </p:sp>
    </p:spTree>
    <p:extLst>
      <p:ext uri="{BB962C8B-B14F-4D97-AF65-F5344CB8AC3E}">
        <p14:creationId xmlns:p14="http://schemas.microsoft.com/office/powerpoint/2010/main" val="3414739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58826" y="671983"/>
            <a:ext cx="9306824" cy="832830"/>
          </a:xfrm>
        </p:spPr>
        <p:txBody>
          <a:bodyPr/>
          <a:lstStyle/>
          <a:p>
            <a:r>
              <a:rPr lang="en-IN" sz="2800" b="1" dirty="0"/>
              <a:t>Gap analysis for each type of requests.</a:t>
            </a:r>
            <a:endParaRPr lang="en-IN" sz="2800" dirty="0"/>
          </a:p>
        </p:txBody>
      </p:sp>
      <p:pic>
        <p:nvPicPr>
          <p:cNvPr id="10" name="Content Placeholder 9">
            <a:extLst>
              <a:ext uri="{FF2B5EF4-FFF2-40B4-BE49-F238E27FC236}">
                <a16:creationId xmlns:a16="http://schemas.microsoft.com/office/drawing/2014/main" id="{D5FD889C-9939-42CB-84CC-9B9CA9480A10}"/>
              </a:ext>
            </a:extLst>
          </p:cNvPr>
          <p:cNvPicPr>
            <a:picLocks noGrp="1" noChangeAspect="1"/>
          </p:cNvPicPr>
          <p:nvPr>
            <p:ph idx="1"/>
          </p:nvPr>
        </p:nvPicPr>
        <p:blipFill>
          <a:blip r:embed="rId2"/>
          <a:stretch>
            <a:fillRect/>
          </a:stretch>
        </p:blipFill>
        <p:spPr>
          <a:xfrm>
            <a:off x="270050" y="1374832"/>
            <a:ext cx="4194224" cy="4344988"/>
          </a:xfrm>
          <a:prstGeom prst="rect">
            <a:avLst/>
          </a:prstGeom>
        </p:spPr>
      </p:pic>
      <p:pic>
        <p:nvPicPr>
          <p:cNvPr id="11" name="Picture 10">
            <a:extLst>
              <a:ext uri="{FF2B5EF4-FFF2-40B4-BE49-F238E27FC236}">
                <a16:creationId xmlns:a16="http://schemas.microsoft.com/office/drawing/2014/main" id="{5B0B21B0-5AB5-4840-ABD8-43A56C358A03}"/>
              </a:ext>
            </a:extLst>
          </p:cNvPr>
          <p:cNvPicPr>
            <a:picLocks noChangeAspect="1"/>
          </p:cNvPicPr>
          <p:nvPr/>
        </p:nvPicPr>
        <p:blipFill>
          <a:blip r:embed="rId3"/>
          <a:stretch>
            <a:fillRect/>
          </a:stretch>
        </p:blipFill>
        <p:spPr>
          <a:xfrm>
            <a:off x="5109639" y="1405936"/>
            <a:ext cx="4305133" cy="4412761"/>
          </a:xfrm>
          <a:prstGeom prst="rect">
            <a:avLst/>
          </a:prstGeom>
        </p:spPr>
      </p:pic>
      <p:pic>
        <p:nvPicPr>
          <p:cNvPr id="12" name="Picture 11">
            <a:extLst>
              <a:ext uri="{FF2B5EF4-FFF2-40B4-BE49-F238E27FC236}">
                <a16:creationId xmlns:a16="http://schemas.microsoft.com/office/drawing/2014/main" id="{ACBDE02E-8517-4972-8254-CDFB8F07DBE0}"/>
              </a:ext>
            </a:extLst>
          </p:cNvPr>
          <p:cNvPicPr>
            <a:picLocks noChangeAspect="1"/>
          </p:cNvPicPr>
          <p:nvPr/>
        </p:nvPicPr>
        <p:blipFill>
          <a:blip r:embed="rId4"/>
          <a:stretch>
            <a:fillRect/>
          </a:stretch>
        </p:blipFill>
        <p:spPr>
          <a:xfrm>
            <a:off x="10205400" y="1504813"/>
            <a:ext cx="1764183" cy="1531753"/>
          </a:xfrm>
          <a:prstGeom prst="rect">
            <a:avLst/>
          </a:prstGeom>
        </p:spPr>
      </p:pic>
      <p:sp>
        <p:nvSpPr>
          <p:cNvPr id="13" name="TextBox 12">
            <a:extLst>
              <a:ext uri="{FF2B5EF4-FFF2-40B4-BE49-F238E27FC236}">
                <a16:creationId xmlns:a16="http://schemas.microsoft.com/office/drawing/2014/main" id="{8FFD4036-A176-40DA-8BDD-2A6514A72948}"/>
              </a:ext>
            </a:extLst>
          </p:cNvPr>
          <p:cNvSpPr txBox="1"/>
          <p:nvPr/>
        </p:nvSpPr>
        <p:spPr>
          <a:xfrm>
            <a:off x="270050" y="6028441"/>
            <a:ext cx="11621863" cy="646331"/>
          </a:xfrm>
          <a:prstGeom prst="rect">
            <a:avLst/>
          </a:prstGeom>
          <a:noFill/>
        </p:spPr>
        <p:txBody>
          <a:bodyPr wrap="square" rtlCol="0">
            <a:spAutoFit/>
          </a:bodyPr>
          <a:lstStyle/>
          <a:p>
            <a:r>
              <a:rPr lang="en-US" b="1" dirty="0"/>
              <a:t>Conclusion: </a:t>
            </a:r>
            <a:r>
              <a:rPr lang="en-US" dirty="0"/>
              <a:t>For Airport to City trips we can see maximum gap (1100+) for evening slot where request ends up with ‘No Car          	             Available’ status.</a:t>
            </a:r>
          </a:p>
        </p:txBody>
      </p:sp>
    </p:spTree>
    <p:extLst>
      <p:ext uri="{BB962C8B-B14F-4D97-AF65-F5344CB8AC3E}">
        <p14:creationId xmlns:p14="http://schemas.microsoft.com/office/powerpoint/2010/main" val="1057818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949" y="1616698"/>
            <a:ext cx="11168742" cy="5066906"/>
          </a:xfrm>
        </p:spPr>
        <p:txBody>
          <a:bodyPr>
            <a:normAutofit/>
          </a:bodyPr>
          <a:lstStyle/>
          <a:p>
            <a:pPr>
              <a:buFont typeface="Wingdings" panose="05000000000000000000" pitchFamily="2" charset="2"/>
              <a:buChar char="Ø"/>
            </a:pPr>
            <a:r>
              <a:rPr lang="en-IN" sz="1700" dirty="0"/>
              <a:t>Most problematic type of requests are from Airport to City during evening hours (5pm-8pm) where no cars are available.</a:t>
            </a:r>
          </a:p>
          <a:p>
            <a:pPr marL="0" indent="0">
              <a:buNone/>
            </a:pPr>
            <a:endParaRPr lang="en-IN" sz="1700" dirty="0"/>
          </a:p>
          <a:p>
            <a:pPr>
              <a:buFont typeface="Wingdings" panose="05000000000000000000" pitchFamily="2" charset="2"/>
              <a:buChar char="Ø"/>
            </a:pPr>
            <a:r>
              <a:rPr lang="en-IN" sz="1700" u="sng" dirty="0"/>
              <a:t>Possible Reasons for not meeting this demand:</a:t>
            </a:r>
          </a:p>
          <a:p>
            <a:pPr marL="0" indent="0">
              <a:buNone/>
            </a:pPr>
            <a:endParaRPr lang="en-IN" sz="1700" u="sng" dirty="0"/>
          </a:p>
          <a:p>
            <a:pPr marL="342900" lvl="0" indent="-342900">
              <a:buAutoNum type="alphaLcPeriod"/>
            </a:pPr>
            <a:r>
              <a:rPr lang="en-US" sz="1600" dirty="0"/>
              <a:t>Enough no of cars are not available at airport during 5pm-8pm to meet at least 70% of demand.</a:t>
            </a:r>
          </a:p>
          <a:p>
            <a:pPr marL="342900" lvl="0" indent="-342900">
              <a:buAutoNum type="alphaLcPeriod"/>
            </a:pPr>
            <a:r>
              <a:rPr lang="en-US" sz="1600" dirty="0"/>
              <a:t>More number of cars are assigned for city to airport rides during this slot than required , as we have government buses also available at a good frequency during this duration at cheaper rates , hence drivers remain idle in city for airport rides.</a:t>
            </a:r>
          </a:p>
          <a:p>
            <a:pPr>
              <a:buFont typeface="Wingdings" panose="05000000000000000000" pitchFamily="2" charset="2"/>
              <a:buChar char="Ø"/>
            </a:pPr>
            <a:endParaRPr lang="en-IN" sz="1400" dirty="0"/>
          </a:p>
          <a:p>
            <a:pPr>
              <a:buFont typeface="Wingdings" panose="05000000000000000000" pitchFamily="2" charset="2"/>
              <a:buChar char="Ø"/>
            </a:pPr>
            <a:r>
              <a:rPr lang="en-US" sz="1800" u="sng" dirty="0"/>
              <a:t>Ways to solve the problem:</a:t>
            </a:r>
          </a:p>
          <a:p>
            <a:pPr marL="0" indent="0">
              <a:buNone/>
            </a:pPr>
            <a:endParaRPr lang="en-US" sz="1800" u="sng" dirty="0"/>
          </a:p>
          <a:p>
            <a:pPr marL="342900" lvl="0" indent="-342900">
              <a:buFont typeface="+mj-lt"/>
              <a:buAutoNum type="alphaLcPeriod"/>
            </a:pPr>
            <a:r>
              <a:rPr lang="en-US" sz="1600" dirty="0"/>
              <a:t>We can reduce the no of cars stationed for city to airport rides during evening hours as we have many other cheaper options available like government buses for airport drops. Transfer these cars for airport to city rides as people prefer door to door cabs from airport rather than buses.</a:t>
            </a:r>
          </a:p>
          <a:p>
            <a:pPr marL="342900" lvl="0" indent="-342900">
              <a:buFont typeface="+mj-lt"/>
              <a:buAutoNum type="alphaLcPeriod"/>
            </a:pPr>
            <a:r>
              <a:rPr lang="en-US" sz="1600" dirty="0"/>
              <a:t>From below figure we can see that noon hours (12pm-4pm) and night hours (9pm-12pm) are the least busiest time slots when cab request are placed so we try redistribution of cars from these two slots to most busiest time slot i.e. evening hours (5pm-8pm) (priority)  or peak morning hours (8am-11am).</a:t>
            </a:r>
          </a:p>
          <a:p>
            <a:pPr marL="0" indent="0">
              <a:buNone/>
            </a:pPr>
            <a:endParaRPr lang="en-IN" sz="1400" dirty="0"/>
          </a:p>
        </p:txBody>
      </p:sp>
      <p:sp>
        <p:nvSpPr>
          <p:cNvPr id="5" name="Title 1"/>
          <p:cNvSpPr>
            <a:spLocks noGrp="1"/>
          </p:cNvSpPr>
          <p:nvPr>
            <p:ph type="title"/>
          </p:nvPr>
        </p:nvSpPr>
        <p:spPr>
          <a:xfrm>
            <a:off x="275857" y="882127"/>
            <a:ext cx="9313817" cy="856138"/>
          </a:xfrm>
        </p:spPr>
        <p:txBody>
          <a:bodyPr/>
          <a:lstStyle/>
          <a:p>
            <a:r>
              <a:rPr lang="en-IN" b="1" dirty="0"/>
              <a:t> </a:t>
            </a:r>
            <a:r>
              <a:rPr lang="en-IN" sz="2800" b="1" dirty="0"/>
              <a:t>Inferences Summary</a:t>
            </a:r>
            <a:endParaRPr lang="en-IN" sz="2800" dirty="0"/>
          </a:p>
        </p:txBody>
      </p:sp>
    </p:spTree>
    <p:extLst>
      <p:ext uri="{BB962C8B-B14F-4D97-AF65-F5344CB8AC3E}">
        <p14:creationId xmlns:p14="http://schemas.microsoft.com/office/powerpoint/2010/main" val="1399706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D99804D2-51B5-458D-84ED-1B32B79FD612}"/>
              </a:ext>
            </a:extLst>
          </p:cNvPr>
          <p:cNvPicPr>
            <a:picLocks noGrp="1" noChangeAspect="1"/>
          </p:cNvPicPr>
          <p:nvPr>
            <p:ph idx="1"/>
          </p:nvPr>
        </p:nvPicPr>
        <p:blipFill>
          <a:blip r:embed="rId2"/>
          <a:stretch>
            <a:fillRect/>
          </a:stretch>
        </p:blipFill>
        <p:spPr>
          <a:xfrm>
            <a:off x="2250048" y="1506356"/>
            <a:ext cx="6706181" cy="4469517"/>
          </a:xfrm>
          <a:prstGeom prst="rect">
            <a:avLst/>
          </a:prstGeom>
        </p:spPr>
      </p:pic>
      <p:sp>
        <p:nvSpPr>
          <p:cNvPr id="5" name="Title 1"/>
          <p:cNvSpPr>
            <a:spLocks noGrp="1"/>
          </p:cNvSpPr>
          <p:nvPr>
            <p:ph type="title"/>
          </p:nvPr>
        </p:nvSpPr>
        <p:spPr>
          <a:xfrm>
            <a:off x="275857" y="882127"/>
            <a:ext cx="9313817" cy="856138"/>
          </a:xfrm>
        </p:spPr>
        <p:txBody>
          <a:bodyPr/>
          <a:lstStyle/>
          <a:p>
            <a:r>
              <a:rPr lang="en-IN" b="1" dirty="0"/>
              <a:t> </a:t>
            </a:r>
            <a:endParaRPr lang="en-IN" sz="2800" dirty="0"/>
          </a:p>
        </p:txBody>
      </p:sp>
    </p:spTree>
    <p:extLst>
      <p:ext uri="{BB962C8B-B14F-4D97-AF65-F5344CB8AC3E}">
        <p14:creationId xmlns:p14="http://schemas.microsoft.com/office/powerpoint/2010/main" val="562633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IN" sz="1400" b="1" i="1" u="sng" dirty="0"/>
              <a:t>Problem:</a:t>
            </a:r>
          </a:p>
          <a:p>
            <a:pPr marL="0" indent="0">
              <a:buNone/>
            </a:pPr>
            <a:endParaRPr lang="en-IN" sz="1400" u="sng" dirty="0"/>
          </a:p>
          <a:p>
            <a:pPr marL="0" indent="0">
              <a:buNone/>
            </a:pPr>
            <a:r>
              <a:rPr lang="en-IN" sz="1400" dirty="0"/>
              <a:t>Uber is facing loss of revenue due to driver cancellation or non availability of cars for majority of requests.(Airport to City/City to Airport)</a:t>
            </a:r>
          </a:p>
          <a:p>
            <a:pPr marL="0" indent="0">
              <a:buNone/>
            </a:pPr>
            <a:r>
              <a:rPr lang="en-IN" sz="1400" dirty="0"/>
              <a:t>This is laying down a bad impact on  uber business and its customers. </a:t>
            </a:r>
          </a:p>
          <a:p>
            <a:pPr marL="0" indent="0">
              <a:buNone/>
            </a:pPr>
            <a:endParaRPr lang="en-IN" sz="1400" b="1" i="1" u="sng" dirty="0"/>
          </a:p>
          <a:p>
            <a:pPr marL="0" indent="0">
              <a:buNone/>
            </a:pPr>
            <a:r>
              <a:rPr lang="en-IN" sz="1400" b="1" i="1" u="sng" dirty="0"/>
              <a:t>Goal of Analysis:</a:t>
            </a:r>
          </a:p>
          <a:p>
            <a:pPr marL="0" indent="0">
              <a:buNone/>
            </a:pPr>
            <a:endParaRPr lang="en-IN" sz="1400" u="sng" dirty="0"/>
          </a:p>
          <a:p>
            <a:pPr>
              <a:buFont typeface="Wingdings" panose="05000000000000000000" pitchFamily="2" charset="2"/>
              <a:buChar char="Ø"/>
            </a:pPr>
            <a:r>
              <a:rPr lang="en-IN" sz="1400" dirty="0"/>
              <a:t>Identify the root cause of problem i.e time slot for which maximum supply demand gap exist.</a:t>
            </a:r>
          </a:p>
          <a:p>
            <a:pPr>
              <a:buFont typeface="Wingdings" panose="05000000000000000000" pitchFamily="2" charset="2"/>
              <a:buChar char="Ø"/>
            </a:pPr>
            <a:r>
              <a:rPr lang="en-IN" sz="1400" dirty="0"/>
              <a:t>Identify the type of requests i.e Airport to City or City to Airport which is more problematic in case of driver cancellations or non availability of cars.</a:t>
            </a:r>
          </a:p>
          <a:p>
            <a:pPr>
              <a:buFont typeface="Wingdings" panose="05000000000000000000" pitchFamily="2" charset="2"/>
              <a:buChar char="Ø"/>
            </a:pPr>
            <a:r>
              <a:rPr lang="en-IN" sz="1400" dirty="0"/>
              <a:t>Recommend possible ways to improve the situation.</a:t>
            </a:r>
          </a:p>
        </p:txBody>
      </p:sp>
      <p:sp>
        <p:nvSpPr>
          <p:cNvPr id="5" name="Title 1"/>
          <p:cNvSpPr>
            <a:spLocks noGrp="1"/>
          </p:cNvSpPr>
          <p:nvPr>
            <p:ph type="title"/>
          </p:nvPr>
        </p:nvSpPr>
        <p:spPr>
          <a:xfrm>
            <a:off x="304801" y="640080"/>
            <a:ext cx="10145486" cy="856138"/>
          </a:xfrm>
        </p:spPr>
        <p:txBody>
          <a:bodyPr>
            <a:normAutofit fontScale="90000"/>
          </a:bodyPr>
          <a:lstStyle/>
          <a:p>
            <a:r>
              <a:rPr lang="en-IN" b="1" dirty="0"/>
              <a:t> </a:t>
            </a:r>
            <a:br>
              <a:rPr lang="en-IN" b="1" dirty="0"/>
            </a:br>
            <a:r>
              <a:rPr lang="en-IN" sz="2800" b="1" dirty="0"/>
              <a:t>Uber Supply-Demand Gap Analysis</a:t>
            </a:r>
            <a:endParaRPr lang="en-IN" sz="2800" dirty="0"/>
          </a:p>
        </p:txBody>
      </p:sp>
    </p:spTree>
    <p:extLst>
      <p:ext uri="{BB962C8B-B14F-4D97-AF65-F5344CB8AC3E}">
        <p14:creationId xmlns:p14="http://schemas.microsoft.com/office/powerpoint/2010/main" val="3869754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949" y="1854926"/>
            <a:ext cx="11168742" cy="4819298"/>
          </a:xfrm>
        </p:spPr>
        <p:txBody>
          <a:bodyPr>
            <a:normAutofit fontScale="92500" lnSpcReduction="10000"/>
          </a:bodyPr>
          <a:lstStyle/>
          <a:p>
            <a:pPr marL="0" indent="0">
              <a:buNone/>
            </a:pPr>
            <a:r>
              <a:rPr lang="en-IN" sz="1800" dirty="0"/>
              <a:t>          </a:t>
            </a:r>
            <a:r>
              <a:rPr lang="en-IN" sz="1800" b="1" dirty="0"/>
              <a:t>Step-1                                            	  Step-2</a:t>
            </a:r>
          </a:p>
          <a:p>
            <a:pPr marL="0" indent="0">
              <a:buNone/>
            </a:pPr>
            <a:endParaRPr lang="en-IN" sz="1800" b="1"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r>
              <a:rPr lang="en-IN" sz="1800" dirty="0"/>
              <a:t>		</a:t>
            </a:r>
            <a:endParaRPr lang="en-IN" sz="1800" b="1" dirty="0"/>
          </a:p>
          <a:p>
            <a:pPr marL="0" indent="0">
              <a:buNone/>
            </a:pPr>
            <a:r>
              <a:rPr lang="en-IN" sz="1800" b="1" dirty="0"/>
              <a:t>        Step-3</a:t>
            </a: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endParaRPr lang="en-IN" sz="1800" dirty="0"/>
          </a:p>
          <a:p>
            <a:pPr marL="0" indent="0">
              <a:buNone/>
            </a:pPr>
            <a:r>
              <a:rPr lang="en-IN" sz="1800" dirty="0"/>
              <a:t>				</a:t>
            </a:r>
          </a:p>
        </p:txBody>
      </p:sp>
      <p:sp>
        <p:nvSpPr>
          <p:cNvPr id="5" name="Title 1"/>
          <p:cNvSpPr>
            <a:spLocks noGrp="1"/>
          </p:cNvSpPr>
          <p:nvPr>
            <p:ph type="title"/>
          </p:nvPr>
        </p:nvSpPr>
        <p:spPr>
          <a:xfrm>
            <a:off x="363071" y="640080"/>
            <a:ext cx="10087215" cy="856138"/>
          </a:xfrm>
        </p:spPr>
        <p:txBody>
          <a:bodyPr>
            <a:normAutofit fontScale="90000"/>
          </a:bodyPr>
          <a:lstStyle/>
          <a:p>
            <a:r>
              <a:rPr lang="en-IN" b="1" dirty="0"/>
              <a:t> </a:t>
            </a:r>
            <a:br>
              <a:rPr lang="en-IN" b="1" dirty="0"/>
            </a:br>
            <a:r>
              <a:rPr lang="en-IN" sz="2800" b="1" dirty="0"/>
              <a:t>Step by Step Approach</a:t>
            </a:r>
            <a:endParaRPr lang="en-IN" sz="2800" dirty="0"/>
          </a:p>
        </p:txBody>
      </p:sp>
      <p:sp>
        <p:nvSpPr>
          <p:cNvPr id="2" name="Rectangle 1">
            <a:extLst>
              <a:ext uri="{FF2B5EF4-FFF2-40B4-BE49-F238E27FC236}">
                <a16:creationId xmlns:a16="http://schemas.microsoft.com/office/drawing/2014/main" id="{AEB3DDDD-FE1B-4A20-A019-9D1B6D0C63B8}"/>
              </a:ext>
            </a:extLst>
          </p:cNvPr>
          <p:cNvSpPr/>
          <p:nvPr/>
        </p:nvSpPr>
        <p:spPr>
          <a:xfrm>
            <a:off x="1075765" y="2200836"/>
            <a:ext cx="2173941" cy="1160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After cleaning the master data identify request/drop hours for each trip.</a:t>
            </a:r>
          </a:p>
        </p:txBody>
      </p:sp>
      <p:sp>
        <p:nvSpPr>
          <p:cNvPr id="4" name="Rectangle 3">
            <a:extLst>
              <a:ext uri="{FF2B5EF4-FFF2-40B4-BE49-F238E27FC236}">
                <a16:creationId xmlns:a16="http://schemas.microsoft.com/office/drawing/2014/main" id="{B757C278-FB2F-4D78-9EBD-F8D78FCF8097}"/>
              </a:ext>
            </a:extLst>
          </p:cNvPr>
          <p:cNvSpPr/>
          <p:nvPr/>
        </p:nvSpPr>
        <p:spPr>
          <a:xfrm>
            <a:off x="4262718" y="2191871"/>
            <a:ext cx="2532529" cy="1160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Determine frequency for each request status against pickup point.</a:t>
            </a:r>
          </a:p>
        </p:txBody>
      </p:sp>
      <p:cxnSp>
        <p:nvCxnSpPr>
          <p:cNvPr id="7" name="Straight Arrow Connector 6">
            <a:extLst>
              <a:ext uri="{FF2B5EF4-FFF2-40B4-BE49-F238E27FC236}">
                <a16:creationId xmlns:a16="http://schemas.microsoft.com/office/drawing/2014/main" id="{BCB03AB7-0474-42D2-994D-02BE1309E20A}"/>
              </a:ext>
            </a:extLst>
          </p:cNvPr>
          <p:cNvCxnSpPr>
            <a:stCxn id="2" idx="3"/>
          </p:cNvCxnSpPr>
          <p:nvPr/>
        </p:nvCxnSpPr>
        <p:spPr>
          <a:xfrm>
            <a:off x="3249706" y="2781301"/>
            <a:ext cx="1013012" cy="11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Arrow: Right 7">
            <a:extLst>
              <a:ext uri="{FF2B5EF4-FFF2-40B4-BE49-F238E27FC236}">
                <a16:creationId xmlns:a16="http://schemas.microsoft.com/office/drawing/2014/main" id="{9F82E75B-08FF-450C-8340-6D6100C4BE1C}"/>
              </a:ext>
            </a:extLst>
          </p:cNvPr>
          <p:cNvSpPr/>
          <p:nvPr/>
        </p:nvSpPr>
        <p:spPr>
          <a:xfrm>
            <a:off x="6808694" y="2226393"/>
            <a:ext cx="110714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7171EBE4-E866-45D8-A93C-F53F409B7D38}"/>
              </a:ext>
            </a:extLst>
          </p:cNvPr>
          <p:cNvSpPr/>
          <p:nvPr/>
        </p:nvSpPr>
        <p:spPr>
          <a:xfrm>
            <a:off x="7929283" y="1787185"/>
            <a:ext cx="2521003" cy="6033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Plot the count plot for Status vs Pickup Point column of dataset.</a:t>
            </a:r>
          </a:p>
        </p:txBody>
      </p:sp>
      <p:sp>
        <p:nvSpPr>
          <p:cNvPr id="13" name="Rectangle 12">
            <a:extLst>
              <a:ext uri="{FF2B5EF4-FFF2-40B4-BE49-F238E27FC236}">
                <a16:creationId xmlns:a16="http://schemas.microsoft.com/office/drawing/2014/main" id="{52BBBBBD-F709-46F4-90BD-C1C873F078BB}"/>
              </a:ext>
            </a:extLst>
          </p:cNvPr>
          <p:cNvSpPr/>
          <p:nvPr/>
        </p:nvSpPr>
        <p:spPr>
          <a:xfrm>
            <a:off x="936760" y="4450858"/>
            <a:ext cx="2563905" cy="9861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Determine time slots when maximum trips were completed/canalled/no cars available.</a:t>
            </a:r>
          </a:p>
        </p:txBody>
      </p:sp>
      <p:sp>
        <p:nvSpPr>
          <p:cNvPr id="15" name="Arrow: Right 14">
            <a:extLst>
              <a:ext uri="{FF2B5EF4-FFF2-40B4-BE49-F238E27FC236}">
                <a16:creationId xmlns:a16="http://schemas.microsoft.com/office/drawing/2014/main" id="{D95B71FD-C201-43AF-BA7C-5E130B1889E4}"/>
              </a:ext>
            </a:extLst>
          </p:cNvPr>
          <p:cNvSpPr/>
          <p:nvPr/>
        </p:nvSpPr>
        <p:spPr>
          <a:xfrm flipV="1">
            <a:off x="3500665" y="4907491"/>
            <a:ext cx="369038"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23DC5661-515B-4B31-A1C5-977F724F6A71}"/>
              </a:ext>
            </a:extLst>
          </p:cNvPr>
          <p:cNvSpPr/>
          <p:nvPr/>
        </p:nvSpPr>
        <p:spPr>
          <a:xfrm>
            <a:off x="3869703" y="4738880"/>
            <a:ext cx="3031642" cy="15742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Plot ‘Request Time slot’ against Status.</a:t>
            </a:r>
          </a:p>
          <a:p>
            <a:r>
              <a:rPr lang="en-US" sz="1400" dirty="0"/>
              <a:t># 1am – 7am - Early Morning</a:t>
            </a:r>
          </a:p>
          <a:p>
            <a:r>
              <a:rPr lang="en-US" sz="1400" dirty="0"/>
              <a:t># 8am – 11am - Peak morning hours</a:t>
            </a:r>
          </a:p>
          <a:p>
            <a:r>
              <a:rPr lang="en-US" sz="1400" dirty="0"/>
              <a:t># 12pm – 4pm - Noon hours</a:t>
            </a:r>
          </a:p>
          <a:p>
            <a:r>
              <a:rPr lang="en-US" sz="1400" dirty="0"/>
              <a:t># 5pm – 8pm - Evening hours </a:t>
            </a:r>
          </a:p>
          <a:p>
            <a:r>
              <a:rPr lang="en-US" sz="1400" dirty="0"/>
              <a:t># 9pm – 11pm - Night Hours</a:t>
            </a:r>
          </a:p>
        </p:txBody>
      </p:sp>
      <p:cxnSp>
        <p:nvCxnSpPr>
          <p:cNvPr id="19" name="Straight Arrow Connector 18">
            <a:extLst>
              <a:ext uri="{FF2B5EF4-FFF2-40B4-BE49-F238E27FC236}">
                <a16:creationId xmlns:a16="http://schemas.microsoft.com/office/drawing/2014/main" id="{80B900E0-6008-49ED-B774-FD45C04D6EC8}"/>
              </a:ext>
            </a:extLst>
          </p:cNvPr>
          <p:cNvCxnSpPr>
            <a:cxnSpLocks/>
          </p:cNvCxnSpPr>
          <p:nvPr/>
        </p:nvCxnSpPr>
        <p:spPr>
          <a:xfrm>
            <a:off x="2328049" y="5300290"/>
            <a:ext cx="17929" cy="815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CAA34DE-2407-477C-9591-435F2D71E00A}"/>
              </a:ext>
            </a:extLst>
          </p:cNvPr>
          <p:cNvSpPr/>
          <p:nvPr/>
        </p:nvSpPr>
        <p:spPr>
          <a:xfrm>
            <a:off x="1765513" y="6100246"/>
            <a:ext cx="1160929" cy="4258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Contd. On next slide</a:t>
            </a:r>
          </a:p>
        </p:txBody>
      </p:sp>
      <p:cxnSp>
        <p:nvCxnSpPr>
          <p:cNvPr id="29" name="Connector: Elbow 28">
            <a:extLst>
              <a:ext uri="{FF2B5EF4-FFF2-40B4-BE49-F238E27FC236}">
                <a16:creationId xmlns:a16="http://schemas.microsoft.com/office/drawing/2014/main" id="{6868D44A-5E84-4B87-9487-F8E4F5711BCA}"/>
              </a:ext>
            </a:extLst>
          </p:cNvPr>
          <p:cNvCxnSpPr>
            <a:cxnSpLocks/>
          </p:cNvCxnSpPr>
          <p:nvPr/>
        </p:nvCxnSpPr>
        <p:spPr>
          <a:xfrm rot="5400000">
            <a:off x="2842351" y="2984173"/>
            <a:ext cx="1537976" cy="140168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5751909-4B66-4400-9F15-86CC05CD1725}"/>
              </a:ext>
            </a:extLst>
          </p:cNvPr>
          <p:cNvCxnSpPr>
            <a:stCxn id="9" idx="2"/>
          </p:cNvCxnSpPr>
          <p:nvPr/>
        </p:nvCxnSpPr>
        <p:spPr>
          <a:xfrm>
            <a:off x="9189785" y="2390509"/>
            <a:ext cx="10776" cy="187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951DB05-2A97-4DF6-8717-04FB1A61F691}"/>
              </a:ext>
            </a:extLst>
          </p:cNvPr>
          <p:cNvCxnSpPr/>
          <p:nvPr/>
        </p:nvCxnSpPr>
        <p:spPr>
          <a:xfrm>
            <a:off x="6901345" y="5731497"/>
            <a:ext cx="8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18E94BB-B972-4891-B5E5-058E562C6EFE}"/>
              </a:ext>
            </a:extLst>
          </p:cNvPr>
          <p:cNvCxnSpPr/>
          <p:nvPr/>
        </p:nvCxnSpPr>
        <p:spPr>
          <a:xfrm>
            <a:off x="6909847" y="5731497"/>
            <a:ext cx="593889" cy="0"/>
          </a:xfrm>
          <a:prstGeom prst="line">
            <a:avLst/>
          </a:prstGeom>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8F963C0C-E16F-42DD-ABF4-A3D7569B3F87}"/>
              </a:ext>
            </a:extLst>
          </p:cNvPr>
          <p:cNvPicPr>
            <a:picLocks noChangeAspect="1"/>
          </p:cNvPicPr>
          <p:nvPr/>
        </p:nvPicPr>
        <p:blipFill>
          <a:blip r:embed="rId2"/>
          <a:stretch>
            <a:fillRect/>
          </a:stretch>
        </p:blipFill>
        <p:spPr>
          <a:xfrm>
            <a:off x="7405831" y="4674466"/>
            <a:ext cx="4167860" cy="2178621"/>
          </a:xfrm>
          <a:prstGeom prst="rect">
            <a:avLst/>
          </a:prstGeom>
        </p:spPr>
      </p:pic>
      <p:pic>
        <p:nvPicPr>
          <p:cNvPr id="41" name="Picture 40">
            <a:extLst>
              <a:ext uri="{FF2B5EF4-FFF2-40B4-BE49-F238E27FC236}">
                <a16:creationId xmlns:a16="http://schemas.microsoft.com/office/drawing/2014/main" id="{9A2BFBCE-3BC8-40DA-8396-B61D655008CE}"/>
              </a:ext>
            </a:extLst>
          </p:cNvPr>
          <p:cNvPicPr>
            <a:picLocks noChangeAspect="1"/>
          </p:cNvPicPr>
          <p:nvPr/>
        </p:nvPicPr>
        <p:blipFill>
          <a:blip r:embed="rId3"/>
          <a:stretch>
            <a:fillRect/>
          </a:stretch>
        </p:blipFill>
        <p:spPr>
          <a:xfrm>
            <a:off x="7741118" y="2569095"/>
            <a:ext cx="3754870" cy="2045181"/>
          </a:xfrm>
          <a:prstGeom prst="rect">
            <a:avLst/>
          </a:prstGeom>
        </p:spPr>
      </p:pic>
    </p:spTree>
    <p:extLst>
      <p:ext uri="{BB962C8B-B14F-4D97-AF65-F5344CB8AC3E}">
        <p14:creationId xmlns:p14="http://schemas.microsoft.com/office/powerpoint/2010/main" val="2118598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8055" y="1080247"/>
            <a:ext cx="11168742" cy="5777753"/>
          </a:xfrm>
        </p:spPr>
        <p:txBody>
          <a:bodyPr>
            <a:normAutofit/>
          </a:bodyPr>
          <a:lstStyle/>
          <a:p>
            <a:pPr marL="0" indent="0">
              <a:buNone/>
            </a:pPr>
            <a:r>
              <a:rPr lang="en-IN" sz="1400" b="1" dirty="0"/>
              <a:t>                     Step - 4</a:t>
            </a:r>
          </a:p>
          <a:p>
            <a:pPr marL="0" indent="0">
              <a:buNone/>
            </a:pPr>
            <a:endParaRPr lang="en-IN" sz="1400" dirty="0"/>
          </a:p>
          <a:p>
            <a:pPr marL="0" indent="0">
              <a:buNone/>
            </a:pPr>
            <a:endParaRPr lang="en-IN" sz="1400" dirty="0"/>
          </a:p>
          <a:p>
            <a:pPr marL="0" indent="0">
              <a:buNone/>
            </a:pPr>
            <a:endParaRPr lang="en-IN" sz="1400" b="1" dirty="0"/>
          </a:p>
          <a:p>
            <a:pPr marL="0" indent="0">
              <a:buNone/>
            </a:pPr>
            <a:endParaRPr lang="en-IN" sz="1400" b="1" dirty="0"/>
          </a:p>
          <a:p>
            <a:pPr marL="0" indent="0">
              <a:buNone/>
            </a:pPr>
            <a:endParaRPr lang="en-IN" sz="1400" b="1" dirty="0"/>
          </a:p>
          <a:p>
            <a:pPr marL="0" indent="0">
              <a:buNone/>
            </a:pPr>
            <a:r>
              <a:rPr lang="en-IN" sz="1400" b="1" dirty="0"/>
              <a:t>                    </a:t>
            </a:r>
          </a:p>
          <a:p>
            <a:pPr marL="0" indent="0">
              <a:buNone/>
            </a:pPr>
            <a:r>
              <a:rPr lang="en-IN" sz="1400" b="1" dirty="0"/>
              <a:t>                     Step - 5</a:t>
            </a:r>
            <a:endParaRPr lang="en-IN" sz="1400" dirty="0"/>
          </a:p>
        </p:txBody>
      </p:sp>
      <p:sp>
        <p:nvSpPr>
          <p:cNvPr id="4" name="Rectangle 3">
            <a:extLst>
              <a:ext uri="{FF2B5EF4-FFF2-40B4-BE49-F238E27FC236}">
                <a16:creationId xmlns:a16="http://schemas.microsoft.com/office/drawing/2014/main" id="{C823E1FC-78F0-4254-8064-58BE7A6CC211}"/>
              </a:ext>
            </a:extLst>
          </p:cNvPr>
          <p:cNvSpPr/>
          <p:nvPr/>
        </p:nvSpPr>
        <p:spPr>
          <a:xfrm>
            <a:off x="1348932" y="1353670"/>
            <a:ext cx="2559424" cy="112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Determine the time slot when maximum number airport/city pickup request came.</a:t>
            </a:r>
          </a:p>
        </p:txBody>
      </p:sp>
      <p:sp>
        <p:nvSpPr>
          <p:cNvPr id="5" name="Arrow: Right 4">
            <a:extLst>
              <a:ext uri="{FF2B5EF4-FFF2-40B4-BE49-F238E27FC236}">
                <a16:creationId xmlns:a16="http://schemas.microsoft.com/office/drawing/2014/main" id="{9A135E89-A004-4E47-9E22-37E092F89A55}"/>
              </a:ext>
            </a:extLst>
          </p:cNvPr>
          <p:cNvSpPr/>
          <p:nvPr/>
        </p:nvSpPr>
        <p:spPr>
          <a:xfrm flipV="1">
            <a:off x="3908357" y="1918447"/>
            <a:ext cx="211592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9EE1A073-A026-4027-9183-5ABF9CCF9FD7}"/>
              </a:ext>
            </a:extLst>
          </p:cNvPr>
          <p:cNvSpPr/>
          <p:nvPr/>
        </p:nvSpPr>
        <p:spPr>
          <a:xfrm>
            <a:off x="6024283" y="1485693"/>
            <a:ext cx="2866120" cy="621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Plot ‘Request Time Slot’ vs ‘Pickup Point’ .</a:t>
            </a:r>
          </a:p>
        </p:txBody>
      </p:sp>
      <p:cxnSp>
        <p:nvCxnSpPr>
          <p:cNvPr id="8" name="Straight Arrow Connector 7">
            <a:extLst>
              <a:ext uri="{FF2B5EF4-FFF2-40B4-BE49-F238E27FC236}">
                <a16:creationId xmlns:a16="http://schemas.microsoft.com/office/drawing/2014/main" id="{DCA9494D-8F54-4742-BF6D-08AC65921800}"/>
              </a:ext>
            </a:extLst>
          </p:cNvPr>
          <p:cNvCxnSpPr>
            <a:stCxn id="6" idx="2"/>
          </p:cNvCxnSpPr>
          <p:nvPr/>
        </p:nvCxnSpPr>
        <p:spPr>
          <a:xfrm flipH="1">
            <a:off x="7456602" y="2106892"/>
            <a:ext cx="741" cy="485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671AEAE-E41B-44F4-9EAE-0D8C9592C4F2}"/>
              </a:ext>
            </a:extLst>
          </p:cNvPr>
          <p:cNvSpPr/>
          <p:nvPr/>
        </p:nvSpPr>
        <p:spPr>
          <a:xfrm>
            <a:off x="1173641" y="3554984"/>
            <a:ext cx="2783421" cy="13845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Calculate the total gap using formula:</a:t>
            </a:r>
          </a:p>
          <a:p>
            <a:r>
              <a:rPr lang="en-US" sz="1600" dirty="0"/>
              <a:t>Gap = Total Demand – Total Supply</a:t>
            </a:r>
          </a:p>
        </p:txBody>
      </p:sp>
      <p:cxnSp>
        <p:nvCxnSpPr>
          <p:cNvPr id="16" name="Straight Arrow Connector 15">
            <a:extLst>
              <a:ext uri="{FF2B5EF4-FFF2-40B4-BE49-F238E27FC236}">
                <a16:creationId xmlns:a16="http://schemas.microsoft.com/office/drawing/2014/main" id="{EAE2E75C-1F4F-4F87-A141-B88DCBC0610A}"/>
              </a:ext>
            </a:extLst>
          </p:cNvPr>
          <p:cNvCxnSpPr/>
          <p:nvPr/>
        </p:nvCxnSpPr>
        <p:spPr>
          <a:xfrm>
            <a:off x="2475297" y="2488676"/>
            <a:ext cx="0" cy="1093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7C64F366-20B1-4237-986C-EE36EF969655}"/>
              </a:ext>
            </a:extLst>
          </p:cNvPr>
          <p:cNvSpPr/>
          <p:nvPr/>
        </p:nvSpPr>
        <p:spPr>
          <a:xfrm>
            <a:off x="1132290" y="5605830"/>
            <a:ext cx="3336015" cy="11814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Plot ‘Request Time Slot’ vs ‘Pickup Point’ .</a:t>
            </a:r>
          </a:p>
          <a:p>
            <a:r>
              <a:rPr lang="en-US" sz="1400" dirty="0"/>
              <a:t>Total Demand :6745 approx.</a:t>
            </a:r>
          </a:p>
          <a:p>
            <a:r>
              <a:rPr lang="en-US" sz="1400" dirty="0"/>
              <a:t>Total Supply :2831 approx.</a:t>
            </a:r>
          </a:p>
          <a:p>
            <a:r>
              <a:rPr lang="en-US" sz="1400" dirty="0"/>
              <a:t>Total Gap :3914 approx.</a:t>
            </a:r>
          </a:p>
        </p:txBody>
      </p:sp>
      <p:sp>
        <p:nvSpPr>
          <p:cNvPr id="21" name="Arrow: Down 20">
            <a:extLst>
              <a:ext uri="{FF2B5EF4-FFF2-40B4-BE49-F238E27FC236}">
                <a16:creationId xmlns:a16="http://schemas.microsoft.com/office/drawing/2014/main" id="{FE0A6B03-DC4F-4743-86AA-EE3E9700AE1E}"/>
              </a:ext>
            </a:extLst>
          </p:cNvPr>
          <p:cNvSpPr/>
          <p:nvPr/>
        </p:nvSpPr>
        <p:spPr>
          <a:xfrm>
            <a:off x="2417976" y="4939553"/>
            <a:ext cx="57322" cy="6662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64F7E093-2201-4BE7-AE15-0EDF625F21FE}"/>
              </a:ext>
            </a:extLst>
          </p:cNvPr>
          <p:cNvPicPr>
            <a:picLocks noChangeAspect="1"/>
          </p:cNvPicPr>
          <p:nvPr/>
        </p:nvPicPr>
        <p:blipFill>
          <a:blip r:embed="rId2"/>
          <a:stretch>
            <a:fillRect/>
          </a:stretch>
        </p:blipFill>
        <p:spPr>
          <a:xfrm>
            <a:off x="5651341" y="2585365"/>
            <a:ext cx="3697823" cy="2365478"/>
          </a:xfrm>
          <a:prstGeom prst="rect">
            <a:avLst/>
          </a:prstGeom>
        </p:spPr>
      </p:pic>
    </p:spTree>
    <p:extLst>
      <p:ext uri="{BB962C8B-B14F-4D97-AF65-F5344CB8AC3E}">
        <p14:creationId xmlns:p14="http://schemas.microsoft.com/office/powerpoint/2010/main" val="3095347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8055" y="1080247"/>
            <a:ext cx="11721248" cy="5777753"/>
          </a:xfrm>
        </p:spPr>
        <p:txBody>
          <a:bodyPr>
            <a:normAutofit/>
          </a:bodyPr>
          <a:lstStyle/>
          <a:p>
            <a:pPr marL="0" indent="0">
              <a:buNone/>
            </a:pPr>
            <a:r>
              <a:rPr lang="en-IN" sz="1400" b="1" dirty="0"/>
              <a:t>                     Step - 6</a:t>
            </a:r>
          </a:p>
          <a:p>
            <a:pPr marL="0" indent="0">
              <a:buNone/>
            </a:pPr>
            <a:endParaRPr lang="en-IN" sz="1400" dirty="0"/>
          </a:p>
          <a:p>
            <a:pPr marL="0" indent="0">
              <a:buNone/>
            </a:pPr>
            <a:endParaRPr lang="en-IN" sz="1400" dirty="0"/>
          </a:p>
          <a:p>
            <a:pPr marL="0" indent="0">
              <a:buNone/>
            </a:pPr>
            <a:endParaRPr lang="en-IN" sz="1400" b="1" dirty="0"/>
          </a:p>
          <a:p>
            <a:pPr marL="0" indent="0">
              <a:buNone/>
            </a:pPr>
            <a:endParaRPr lang="en-IN" sz="1400" b="1" dirty="0"/>
          </a:p>
          <a:p>
            <a:pPr marL="0" indent="0">
              <a:buNone/>
            </a:pPr>
            <a:endParaRPr lang="en-IN" sz="1400" b="1" dirty="0"/>
          </a:p>
          <a:p>
            <a:pPr marL="0" indent="0">
              <a:buNone/>
            </a:pPr>
            <a:r>
              <a:rPr lang="en-IN" sz="1400" b="1" dirty="0"/>
              <a:t>                    Step - 7</a:t>
            </a:r>
            <a:endParaRPr lang="en-IN" sz="1400" dirty="0"/>
          </a:p>
        </p:txBody>
      </p:sp>
      <p:sp>
        <p:nvSpPr>
          <p:cNvPr id="4" name="Rectangle 3">
            <a:extLst>
              <a:ext uri="{FF2B5EF4-FFF2-40B4-BE49-F238E27FC236}">
                <a16:creationId xmlns:a16="http://schemas.microsoft.com/office/drawing/2014/main" id="{C823E1FC-78F0-4254-8064-58BE7A6CC211}"/>
              </a:ext>
            </a:extLst>
          </p:cNvPr>
          <p:cNvSpPr/>
          <p:nvPr/>
        </p:nvSpPr>
        <p:spPr>
          <a:xfrm>
            <a:off x="1348932" y="1353670"/>
            <a:ext cx="2559424" cy="69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Calculate demand for each time slot.</a:t>
            </a:r>
          </a:p>
        </p:txBody>
      </p:sp>
      <p:sp>
        <p:nvSpPr>
          <p:cNvPr id="6" name="Rectangle: Rounded Corners 5">
            <a:extLst>
              <a:ext uri="{FF2B5EF4-FFF2-40B4-BE49-F238E27FC236}">
                <a16:creationId xmlns:a16="http://schemas.microsoft.com/office/drawing/2014/main" id="{9EE1A073-A026-4027-9183-5ABF9CCF9FD7}"/>
              </a:ext>
            </a:extLst>
          </p:cNvPr>
          <p:cNvSpPr/>
          <p:nvPr/>
        </p:nvSpPr>
        <p:spPr>
          <a:xfrm>
            <a:off x="4960989" y="1305790"/>
            <a:ext cx="2866120" cy="621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Plot ‘Request Time Slot’ vs  ‘Demand’.</a:t>
            </a:r>
          </a:p>
        </p:txBody>
      </p:sp>
      <p:sp>
        <p:nvSpPr>
          <p:cNvPr id="9" name="Rectangle 8">
            <a:extLst>
              <a:ext uri="{FF2B5EF4-FFF2-40B4-BE49-F238E27FC236}">
                <a16:creationId xmlns:a16="http://schemas.microsoft.com/office/drawing/2014/main" id="{0671AEAE-E41B-44F4-9EAE-0D8C9592C4F2}"/>
              </a:ext>
            </a:extLst>
          </p:cNvPr>
          <p:cNvSpPr/>
          <p:nvPr/>
        </p:nvSpPr>
        <p:spPr>
          <a:xfrm>
            <a:off x="1282050" y="3248810"/>
            <a:ext cx="2626299" cy="666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Calculate supply for each time slot.</a:t>
            </a:r>
          </a:p>
        </p:txBody>
      </p:sp>
      <p:cxnSp>
        <p:nvCxnSpPr>
          <p:cNvPr id="16" name="Straight Arrow Connector 15">
            <a:extLst>
              <a:ext uri="{FF2B5EF4-FFF2-40B4-BE49-F238E27FC236}">
                <a16:creationId xmlns:a16="http://schemas.microsoft.com/office/drawing/2014/main" id="{EAE2E75C-1F4F-4F87-A141-B88DCBC0610A}"/>
              </a:ext>
            </a:extLst>
          </p:cNvPr>
          <p:cNvCxnSpPr>
            <a:cxnSpLocks/>
          </p:cNvCxnSpPr>
          <p:nvPr/>
        </p:nvCxnSpPr>
        <p:spPr>
          <a:xfrm>
            <a:off x="2442304" y="2003196"/>
            <a:ext cx="0" cy="1245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Arrow: Right 9">
            <a:extLst>
              <a:ext uri="{FF2B5EF4-FFF2-40B4-BE49-F238E27FC236}">
                <a16:creationId xmlns:a16="http://schemas.microsoft.com/office/drawing/2014/main" id="{3BAB3BF9-299D-4806-842A-1F659564DF78}"/>
              </a:ext>
            </a:extLst>
          </p:cNvPr>
          <p:cNvSpPr/>
          <p:nvPr/>
        </p:nvSpPr>
        <p:spPr>
          <a:xfrm>
            <a:off x="3908356" y="1569563"/>
            <a:ext cx="1052633" cy="75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ACF87D1B-7488-4011-8856-8134A29BBF00}"/>
              </a:ext>
            </a:extLst>
          </p:cNvPr>
          <p:cNvCxnSpPr>
            <a:cxnSpLocks/>
            <a:stCxn id="6" idx="3"/>
          </p:cNvCxnSpPr>
          <p:nvPr/>
        </p:nvCxnSpPr>
        <p:spPr>
          <a:xfrm>
            <a:off x="7827109" y="1616390"/>
            <a:ext cx="5501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0ACCBF64-A0AB-4B80-B6B2-ADAA15C0DFE5}"/>
              </a:ext>
            </a:extLst>
          </p:cNvPr>
          <p:cNvSpPr/>
          <p:nvPr/>
        </p:nvSpPr>
        <p:spPr>
          <a:xfrm>
            <a:off x="4960989" y="3329238"/>
            <a:ext cx="2866120" cy="621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Plot ‘Request Time Slot’ vs  ‘Supply’.</a:t>
            </a:r>
          </a:p>
        </p:txBody>
      </p:sp>
      <p:sp>
        <p:nvSpPr>
          <p:cNvPr id="19" name="Arrow: Right 18">
            <a:extLst>
              <a:ext uri="{FF2B5EF4-FFF2-40B4-BE49-F238E27FC236}">
                <a16:creationId xmlns:a16="http://schemas.microsoft.com/office/drawing/2014/main" id="{3A41891D-5FA6-4322-8C89-8C7C8B1FAD6A}"/>
              </a:ext>
            </a:extLst>
          </p:cNvPr>
          <p:cNvSpPr/>
          <p:nvPr/>
        </p:nvSpPr>
        <p:spPr>
          <a:xfrm>
            <a:off x="3908356" y="3593011"/>
            <a:ext cx="1052633" cy="75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a:extLst>
              <a:ext uri="{FF2B5EF4-FFF2-40B4-BE49-F238E27FC236}">
                <a16:creationId xmlns:a16="http://schemas.microsoft.com/office/drawing/2014/main" id="{D9BA6F4F-8C12-46C7-83F3-C85EEF3D861B}"/>
              </a:ext>
            </a:extLst>
          </p:cNvPr>
          <p:cNvCxnSpPr>
            <a:cxnSpLocks/>
          </p:cNvCxnSpPr>
          <p:nvPr/>
        </p:nvCxnSpPr>
        <p:spPr>
          <a:xfrm>
            <a:off x="7798824" y="3668425"/>
            <a:ext cx="614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C056390E-82B1-414D-B409-6AA88F3F7F12}"/>
              </a:ext>
            </a:extLst>
          </p:cNvPr>
          <p:cNvPicPr>
            <a:picLocks noChangeAspect="1"/>
          </p:cNvPicPr>
          <p:nvPr/>
        </p:nvPicPr>
        <p:blipFill>
          <a:blip r:embed="rId2"/>
          <a:stretch>
            <a:fillRect/>
          </a:stretch>
        </p:blipFill>
        <p:spPr>
          <a:xfrm>
            <a:off x="8413418" y="2847951"/>
            <a:ext cx="3412630" cy="2000655"/>
          </a:xfrm>
          <a:prstGeom prst="rect">
            <a:avLst/>
          </a:prstGeom>
        </p:spPr>
      </p:pic>
      <p:pic>
        <p:nvPicPr>
          <p:cNvPr id="23" name="Picture 22">
            <a:extLst>
              <a:ext uri="{FF2B5EF4-FFF2-40B4-BE49-F238E27FC236}">
                <a16:creationId xmlns:a16="http://schemas.microsoft.com/office/drawing/2014/main" id="{75DFCDEC-50D3-4284-A94F-30CCFAE68883}"/>
              </a:ext>
            </a:extLst>
          </p:cNvPr>
          <p:cNvPicPr>
            <a:picLocks noChangeAspect="1"/>
          </p:cNvPicPr>
          <p:nvPr/>
        </p:nvPicPr>
        <p:blipFill>
          <a:blip r:embed="rId3"/>
          <a:stretch>
            <a:fillRect/>
          </a:stretch>
        </p:blipFill>
        <p:spPr>
          <a:xfrm>
            <a:off x="8405536" y="794975"/>
            <a:ext cx="3448797" cy="1981224"/>
          </a:xfrm>
          <a:prstGeom prst="rect">
            <a:avLst/>
          </a:prstGeom>
        </p:spPr>
      </p:pic>
      <p:sp>
        <p:nvSpPr>
          <p:cNvPr id="25" name="Rectangle 24">
            <a:extLst>
              <a:ext uri="{FF2B5EF4-FFF2-40B4-BE49-F238E27FC236}">
                <a16:creationId xmlns:a16="http://schemas.microsoft.com/office/drawing/2014/main" id="{707D2C8F-670E-4E5B-ACF5-F5C280FA9F65}"/>
              </a:ext>
            </a:extLst>
          </p:cNvPr>
          <p:cNvSpPr/>
          <p:nvPr/>
        </p:nvSpPr>
        <p:spPr>
          <a:xfrm>
            <a:off x="1282050" y="5211106"/>
            <a:ext cx="2626299" cy="666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Calculate gap for each time slot.</a:t>
            </a:r>
          </a:p>
        </p:txBody>
      </p:sp>
      <p:cxnSp>
        <p:nvCxnSpPr>
          <p:cNvPr id="26" name="Straight Arrow Connector 25">
            <a:extLst>
              <a:ext uri="{FF2B5EF4-FFF2-40B4-BE49-F238E27FC236}">
                <a16:creationId xmlns:a16="http://schemas.microsoft.com/office/drawing/2014/main" id="{8687F4B8-76A0-4D3D-9F37-452CB45AE482}"/>
              </a:ext>
            </a:extLst>
          </p:cNvPr>
          <p:cNvCxnSpPr>
            <a:cxnSpLocks/>
          </p:cNvCxnSpPr>
          <p:nvPr/>
        </p:nvCxnSpPr>
        <p:spPr>
          <a:xfrm>
            <a:off x="2449350" y="3915087"/>
            <a:ext cx="0" cy="1296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9DE7BED-63E5-4626-9DAF-AAB2FDCB3F76}"/>
              </a:ext>
            </a:extLst>
          </p:cNvPr>
          <p:cNvSpPr/>
          <p:nvPr/>
        </p:nvSpPr>
        <p:spPr>
          <a:xfrm>
            <a:off x="4960989" y="5288437"/>
            <a:ext cx="2866120" cy="621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Plot ‘Request Time Slot’ vs  ‘Gap’.</a:t>
            </a:r>
          </a:p>
        </p:txBody>
      </p:sp>
      <p:sp>
        <p:nvSpPr>
          <p:cNvPr id="28" name="Arrow: Right 27">
            <a:extLst>
              <a:ext uri="{FF2B5EF4-FFF2-40B4-BE49-F238E27FC236}">
                <a16:creationId xmlns:a16="http://schemas.microsoft.com/office/drawing/2014/main" id="{2B1F82D4-6947-4417-96B3-2AC685D48426}"/>
              </a:ext>
            </a:extLst>
          </p:cNvPr>
          <p:cNvSpPr/>
          <p:nvPr/>
        </p:nvSpPr>
        <p:spPr>
          <a:xfrm>
            <a:off x="3908356" y="5455716"/>
            <a:ext cx="1052633" cy="754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Arrow Connector 29">
            <a:extLst>
              <a:ext uri="{FF2B5EF4-FFF2-40B4-BE49-F238E27FC236}">
                <a16:creationId xmlns:a16="http://schemas.microsoft.com/office/drawing/2014/main" id="{9F4033BB-C691-4D46-A1AC-48DF4EB7C407}"/>
              </a:ext>
            </a:extLst>
          </p:cNvPr>
          <p:cNvCxnSpPr>
            <a:cxnSpLocks/>
          </p:cNvCxnSpPr>
          <p:nvPr/>
        </p:nvCxnSpPr>
        <p:spPr>
          <a:xfrm>
            <a:off x="7827109" y="5608156"/>
            <a:ext cx="5501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CA6106EC-E481-47D2-B744-79F6BE16DE36}"/>
              </a:ext>
            </a:extLst>
          </p:cNvPr>
          <p:cNvPicPr>
            <a:picLocks noChangeAspect="1"/>
          </p:cNvPicPr>
          <p:nvPr/>
        </p:nvPicPr>
        <p:blipFill>
          <a:blip r:embed="rId4"/>
          <a:stretch>
            <a:fillRect/>
          </a:stretch>
        </p:blipFill>
        <p:spPr>
          <a:xfrm>
            <a:off x="8405535" y="4843117"/>
            <a:ext cx="3722045" cy="1909579"/>
          </a:xfrm>
          <a:prstGeom prst="rect">
            <a:avLst/>
          </a:prstGeom>
        </p:spPr>
      </p:pic>
    </p:spTree>
    <p:extLst>
      <p:ext uri="{BB962C8B-B14F-4D97-AF65-F5344CB8AC3E}">
        <p14:creationId xmlns:p14="http://schemas.microsoft.com/office/powerpoint/2010/main" val="3270410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9" y="640080"/>
            <a:ext cx="10045337" cy="856138"/>
          </a:xfrm>
        </p:spPr>
        <p:txBody>
          <a:bodyPr>
            <a:normAutofit fontScale="90000"/>
          </a:bodyPr>
          <a:lstStyle/>
          <a:p>
            <a:br>
              <a:rPr lang="en-IN" sz="2800" b="1" dirty="0"/>
            </a:br>
            <a:r>
              <a:rPr lang="en-IN" sz="2800" b="1" dirty="0"/>
              <a:t>Facts and Observations</a:t>
            </a:r>
          </a:p>
        </p:txBody>
      </p:sp>
      <p:sp>
        <p:nvSpPr>
          <p:cNvPr id="3" name="Content Placeholder 2"/>
          <p:cNvSpPr>
            <a:spLocks noGrp="1"/>
          </p:cNvSpPr>
          <p:nvPr>
            <p:ph idx="1"/>
          </p:nvPr>
        </p:nvSpPr>
        <p:spPr>
          <a:xfrm>
            <a:off x="404948" y="1513260"/>
            <a:ext cx="11529831" cy="5212765"/>
          </a:xfrm>
        </p:spPr>
        <p:txBody>
          <a:bodyPr>
            <a:normAutofit/>
          </a:bodyPr>
          <a:lstStyle/>
          <a:p>
            <a:pPr>
              <a:buFont typeface="Wingdings" panose="05000000000000000000" pitchFamily="2" charset="2"/>
              <a:buChar char="Ø"/>
            </a:pPr>
            <a:r>
              <a:rPr lang="en-IN" sz="1400" dirty="0"/>
              <a:t>Total </a:t>
            </a:r>
            <a:r>
              <a:rPr lang="en-US" sz="1400" dirty="0"/>
              <a:t>6745</a:t>
            </a:r>
            <a:r>
              <a:rPr lang="en-IN" sz="1400" dirty="0"/>
              <a:t> unique requests data was analysed.</a:t>
            </a:r>
          </a:p>
          <a:p>
            <a:pPr>
              <a:buFont typeface="Wingdings" panose="05000000000000000000" pitchFamily="2" charset="2"/>
              <a:buChar char="Ø"/>
            </a:pPr>
            <a:r>
              <a:rPr lang="en-IN" sz="1400" dirty="0"/>
              <a:t>Each requests can be uniquely identified using request_id.</a:t>
            </a:r>
          </a:p>
          <a:p>
            <a:pPr>
              <a:buFont typeface="Wingdings" panose="05000000000000000000" pitchFamily="2" charset="2"/>
              <a:buChar char="Ø"/>
            </a:pPr>
            <a:r>
              <a:rPr lang="en-US" sz="1400" dirty="0"/>
              <a:t>Frequency of requests that get cancelled or show 'no cars available’ or ‘Completed’</a:t>
            </a:r>
            <a:endParaRPr lang="en-IN" sz="1400" dirty="0"/>
          </a:p>
          <a:p>
            <a:pPr marL="0" indent="0">
              <a:buNone/>
            </a:pPr>
            <a:endParaRPr lang="en-IN" sz="1400" dirty="0"/>
          </a:p>
          <a:p>
            <a:pPr marL="0" indent="0">
              <a:buNone/>
            </a:pPr>
            <a:r>
              <a:rPr lang="en-IN" sz="1400" dirty="0"/>
              <a:t>      Total Trips Completed :  2831</a:t>
            </a:r>
          </a:p>
          <a:p>
            <a:pPr marL="0" indent="0">
              <a:buNone/>
            </a:pPr>
            <a:r>
              <a:rPr lang="en-IN" sz="1400" dirty="0"/>
              <a:t>      Total Trips Cancelled : 1264</a:t>
            </a:r>
          </a:p>
          <a:p>
            <a:pPr marL="0" indent="0">
              <a:buNone/>
            </a:pPr>
            <a:r>
              <a:rPr lang="en-IN" sz="1400" dirty="0"/>
              <a:t>      Total Trips with ‘No Cars Available’ : 2650</a:t>
            </a:r>
          </a:p>
          <a:p>
            <a:pPr marL="0" indent="0">
              <a:buNone/>
            </a:pPr>
            <a:r>
              <a:rPr lang="en-IN" sz="1400" dirty="0"/>
              <a:t>        </a:t>
            </a:r>
          </a:p>
          <a:p>
            <a:pPr marL="0" indent="0">
              <a:buNone/>
            </a:pPr>
            <a:r>
              <a:rPr lang="en-IN" sz="1400" dirty="0"/>
              <a:t>       </a:t>
            </a:r>
            <a:r>
              <a:rPr lang="en-IN" sz="1400" b="1" dirty="0"/>
              <a:t>Conclusion :</a:t>
            </a:r>
            <a:r>
              <a:rPr lang="en-IN" sz="1400" dirty="0"/>
              <a:t> </a:t>
            </a:r>
          </a:p>
          <a:p>
            <a:pPr marL="0" indent="0">
              <a:buNone/>
            </a:pPr>
            <a:r>
              <a:rPr lang="en-IN" sz="1400" dirty="0"/>
              <a:t>        Approx. 2500+ requests are not booked and shows ‘No Cars Available’ which</a:t>
            </a:r>
          </a:p>
          <a:p>
            <a:pPr marL="0" indent="0">
              <a:buNone/>
            </a:pPr>
            <a:r>
              <a:rPr lang="en-IN" sz="1400" dirty="0"/>
              <a:t>        clearly indicates that allotment of cabs is not adequate for each  time slot. Hence </a:t>
            </a:r>
          </a:p>
          <a:p>
            <a:pPr marL="0" indent="0">
              <a:buNone/>
            </a:pPr>
            <a:r>
              <a:rPr lang="en-IN" sz="1400" dirty="0"/>
              <a:t>        we need to revise it. </a:t>
            </a:r>
          </a:p>
          <a:p>
            <a:pPr marL="0" indent="0">
              <a:buNone/>
            </a:pPr>
            <a:r>
              <a:rPr lang="en-IN" sz="1400" dirty="0"/>
              <a:t>                                </a:t>
            </a:r>
          </a:p>
          <a:p>
            <a:pPr marL="0" indent="0">
              <a:buNone/>
            </a:pPr>
            <a:endParaRPr lang="en-IN" sz="1400" dirty="0"/>
          </a:p>
          <a:p>
            <a:pPr marL="0" indent="0">
              <a:buNone/>
            </a:pPr>
            <a:endParaRPr lang="en-IN" sz="1400" dirty="0"/>
          </a:p>
          <a:p>
            <a:pPr marL="0" indent="0">
              <a:buNone/>
            </a:pPr>
            <a:endParaRPr lang="en-IN" sz="1400" dirty="0"/>
          </a:p>
          <a:p>
            <a:pPr marL="0" indent="0">
              <a:buNone/>
            </a:pPr>
            <a:endParaRPr lang="en-IN" sz="1400" dirty="0"/>
          </a:p>
          <a:p>
            <a:pPr>
              <a:buFont typeface="Wingdings" panose="05000000000000000000" pitchFamily="2" charset="2"/>
              <a:buChar char="Ø"/>
            </a:pPr>
            <a:endParaRPr lang="en-IN" sz="1400" dirty="0"/>
          </a:p>
          <a:p>
            <a:pPr>
              <a:buFont typeface="Wingdings" panose="05000000000000000000" pitchFamily="2" charset="2"/>
              <a:buChar char="Ø"/>
            </a:pPr>
            <a:endParaRPr lang="en-IN" sz="1400" dirty="0"/>
          </a:p>
          <a:p>
            <a:pPr marL="0" indent="0">
              <a:buNone/>
            </a:pPr>
            <a:endParaRPr lang="en-IN" sz="1400" dirty="0"/>
          </a:p>
          <a:p>
            <a:pPr marL="0" indent="0">
              <a:buNone/>
            </a:pPr>
            <a:endParaRPr lang="en-IN" sz="1400" dirty="0"/>
          </a:p>
        </p:txBody>
      </p:sp>
      <p:pic>
        <p:nvPicPr>
          <p:cNvPr id="6" name="Picture 5">
            <a:extLst>
              <a:ext uri="{FF2B5EF4-FFF2-40B4-BE49-F238E27FC236}">
                <a16:creationId xmlns:a16="http://schemas.microsoft.com/office/drawing/2014/main" id="{2143457F-4272-43CA-A274-EE56BFE88CFE}"/>
              </a:ext>
            </a:extLst>
          </p:cNvPr>
          <p:cNvPicPr>
            <a:picLocks noChangeAspect="1"/>
          </p:cNvPicPr>
          <p:nvPr/>
        </p:nvPicPr>
        <p:blipFill>
          <a:blip r:embed="rId2"/>
          <a:stretch>
            <a:fillRect/>
          </a:stretch>
        </p:blipFill>
        <p:spPr>
          <a:xfrm>
            <a:off x="7072799" y="1068149"/>
            <a:ext cx="4861981" cy="5357324"/>
          </a:xfrm>
          <a:prstGeom prst="rect">
            <a:avLst/>
          </a:prstGeom>
        </p:spPr>
      </p:pic>
    </p:spTree>
    <p:extLst>
      <p:ext uri="{BB962C8B-B14F-4D97-AF65-F5344CB8AC3E}">
        <p14:creationId xmlns:p14="http://schemas.microsoft.com/office/powerpoint/2010/main" val="1302983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247" y="761999"/>
            <a:ext cx="10132039" cy="977245"/>
          </a:xfrm>
        </p:spPr>
        <p:txBody>
          <a:bodyPr/>
          <a:lstStyle/>
          <a:p>
            <a:r>
              <a:rPr lang="en-IN" b="1" dirty="0"/>
              <a:t> </a:t>
            </a:r>
            <a:endParaRPr lang="en-IN" sz="2800" dirty="0"/>
          </a:p>
        </p:txBody>
      </p:sp>
      <p:sp>
        <p:nvSpPr>
          <p:cNvPr id="3" name="Content Placeholder 2">
            <a:extLst>
              <a:ext uri="{FF2B5EF4-FFF2-40B4-BE49-F238E27FC236}">
                <a16:creationId xmlns:a16="http://schemas.microsoft.com/office/drawing/2014/main" id="{7E345E98-9023-43BB-B201-2386A8DF53DD}"/>
              </a:ext>
            </a:extLst>
          </p:cNvPr>
          <p:cNvSpPr>
            <a:spLocks noGrp="1"/>
          </p:cNvSpPr>
          <p:nvPr>
            <p:ph idx="1"/>
          </p:nvPr>
        </p:nvSpPr>
        <p:spPr>
          <a:xfrm>
            <a:off x="88130" y="961534"/>
            <a:ext cx="12103870" cy="5863472"/>
          </a:xfrm>
        </p:spPr>
        <p:txBody>
          <a:bodyPr>
            <a:normAutofit/>
          </a:bodyPr>
          <a:lstStyle/>
          <a:p>
            <a:pPr marL="0" indent="0">
              <a:buNone/>
            </a:pPr>
            <a:r>
              <a:rPr lang="en-US" b="1" dirty="0"/>
              <a:t>Identify count for each type of requests corresponding to each status.</a:t>
            </a:r>
          </a:p>
          <a:p>
            <a:pPr marL="0" indent="0">
              <a:buNone/>
            </a:pPr>
            <a:endParaRPr lang="en-IN" sz="1600" dirty="0"/>
          </a:p>
          <a:p>
            <a:pPr marL="0" indent="0">
              <a:buNone/>
            </a:pPr>
            <a:r>
              <a:rPr lang="en-IN" sz="1600" dirty="0"/>
              <a:t>             </a:t>
            </a:r>
          </a:p>
          <a:p>
            <a:pPr marL="0" indent="0">
              <a:buNone/>
            </a:pPr>
            <a:r>
              <a:rPr lang="en-IN" sz="1600" dirty="0"/>
              <a:t>       </a:t>
            </a:r>
          </a:p>
          <a:p>
            <a:pPr marL="0" indent="0">
              <a:buNone/>
            </a:pPr>
            <a:endParaRPr lang="en-IN" sz="1600" b="1" dirty="0"/>
          </a:p>
          <a:p>
            <a:pPr marL="0" indent="0">
              <a:buNone/>
            </a:pPr>
            <a:endParaRPr lang="en-IN" sz="1600" b="1" dirty="0"/>
          </a:p>
          <a:p>
            <a:pPr marL="0" indent="0">
              <a:buNone/>
            </a:pPr>
            <a:endParaRPr lang="en-IN" sz="1600" b="1" dirty="0"/>
          </a:p>
          <a:p>
            <a:pPr marL="0" indent="0">
              <a:buNone/>
            </a:pPr>
            <a:endParaRPr lang="en-IN" sz="1600" b="1" dirty="0"/>
          </a:p>
          <a:p>
            <a:pPr marL="0" indent="0">
              <a:buNone/>
            </a:pPr>
            <a:endParaRPr lang="en-IN" sz="1600" b="1" dirty="0"/>
          </a:p>
          <a:p>
            <a:pPr marL="0" indent="0">
              <a:buNone/>
            </a:pPr>
            <a:endParaRPr lang="en-IN" sz="1600" b="1" dirty="0"/>
          </a:p>
          <a:p>
            <a:pPr marL="0" indent="0">
              <a:buNone/>
            </a:pPr>
            <a:r>
              <a:rPr lang="en-IN" sz="1600" b="1" dirty="0"/>
              <a:t>Conclusion :</a:t>
            </a:r>
            <a:r>
              <a:rPr lang="en-IN" sz="1600" dirty="0"/>
              <a:t> </a:t>
            </a:r>
          </a:p>
          <a:p>
            <a:pPr marL="0" indent="0">
              <a:buNone/>
            </a:pPr>
            <a:r>
              <a:rPr lang="en-US" sz="1400" dirty="0"/>
              <a:t>For Airport to City trips approx. 1700+ trips ends up with </a:t>
            </a:r>
          </a:p>
          <a:p>
            <a:pPr marL="0" indent="0">
              <a:buNone/>
            </a:pPr>
            <a:r>
              <a:rPr lang="en-US" sz="1400" dirty="0"/>
              <a:t>‘No Cars Available’. Hence we can conclude that most</a:t>
            </a:r>
          </a:p>
          <a:p>
            <a:pPr marL="0" indent="0">
              <a:buNone/>
            </a:pPr>
            <a:r>
              <a:rPr lang="en-US" sz="1400" dirty="0"/>
              <a:t>Problematic type of request is Airport to city.</a:t>
            </a:r>
          </a:p>
        </p:txBody>
      </p:sp>
      <p:pic>
        <p:nvPicPr>
          <p:cNvPr id="5" name="Picture 4">
            <a:extLst>
              <a:ext uri="{FF2B5EF4-FFF2-40B4-BE49-F238E27FC236}">
                <a16:creationId xmlns:a16="http://schemas.microsoft.com/office/drawing/2014/main" id="{45CE40D0-AFA8-414F-A97D-FB9FBBE6C927}"/>
              </a:ext>
            </a:extLst>
          </p:cNvPr>
          <p:cNvPicPr>
            <a:picLocks noChangeAspect="1"/>
          </p:cNvPicPr>
          <p:nvPr/>
        </p:nvPicPr>
        <p:blipFill>
          <a:blip r:embed="rId2"/>
          <a:stretch>
            <a:fillRect/>
          </a:stretch>
        </p:blipFill>
        <p:spPr>
          <a:xfrm>
            <a:off x="4602271" y="1965325"/>
            <a:ext cx="7534593" cy="4390574"/>
          </a:xfrm>
          <a:prstGeom prst="rect">
            <a:avLst/>
          </a:prstGeom>
        </p:spPr>
      </p:pic>
      <p:graphicFrame>
        <p:nvGraphicFramePr>
          <p:cNvPr id="6" name="Table 5">
            <a:extLst>
              <a:ext uri="{FF2B5EF4-FFF2-40B4-BE49-F238E27FC236}">
                <a16:creationId xmlns:a16="http://schemas.microsoft.com/office/drawing/2014/main" id="{EF2F73D7-5760-4D15-9E1E-3D2A8CDBC47E}"/>
              </a:ext>
            </a:extLst>
          </p:cNvPr>
          <p:cNvGraphicFramePr>
            <a:graphicFrameLocks noGrp="1"/>
          </p:cNvGraphicFramePr>
          <p:nvPr>
            <p:extLst>
              <p:ext uri="{D42A27DB-BD31-4B8C-83A1-F6EECF244321}">
                <p14:modId xmlns:p14="http://schemas.microsoft.com/office/powerpoint/2010/main" val="288477612"/>
              </p:ext>
            </p:extLst>
          </p:nvPr>
        </p:nvGraphicFramePr>
        <p:xfrm>
          <a:off x="188536" y="1974913"/>
          <a:ext cx="4119512" cy="2097466"/>
        </p:xfrm>
        <a:graphic>
          <a:graphicData uri="http://schemas.openxmlformats.org/drawingml/2006/table">
            <a:tbl>
              <a:tblPr firstRow="1" bandRow="1">
                <a:tableStyleId>{5C22544A-7EE6-4342-B048-85BDC9FD1C3A}</a:tableStyleId>
              </a:tblPr>
              <a:tblGrid>
                <a:gridCol w="1308296">
                  <a:extLst>
                    <a:ext uri="{9D8B030D-6E8A-4147-A177-3AD203B41FA5}">
                      <a16:colId xmlns:a16="http://schemas.microsoft.com/office/drawing/2014/main" val="305355230"/>
                    </a:ext>
                  </a:extLst>
                </a:gridCol>
                <a:gridCol w="1405608">
                  <a:extLst>
                    <a:ext uri="{9D8B030D-6E8A-4147-A177-3AD203B41FA5}">
                      <a16:colId xmlns:a16="http://schemas.microsoft.com/office/drawing/2014/main" val="3009790012"/>
                    </a:ext>
                  </a:extLst>
                </a:gridCol>
                <a:gridCol w="1405608">
                  <a:extLst>
                    <a:ext uri="{9D8B030D-6E8A-4147-A177-3AD203B41FA5}">
                      <a16:colId xmlns:a16="http://schemas.microsoft.com/office/drawing/2014/main" val="492154771"/>
                    </a:ext>
                  </a:extLst>
                </a:gridCol>
              </a:tblGrid>
              <a:tr h="540795">
                <a:tc>
                  <a:txBody>
                    <a:bodyPr/>
                    <a:lstStyle/>
                    <a:p>
                      <a:r>
                        <a:rPr lang="en-US" sz="1400" dirty="0"/>
                        <a:t>Status</a:t>
                      </a:r>
                    </a:p>
                  </a:txBody>
                  <a:tcPr/>
                </a:tc>
                <a:tc>
                  <a:txBody>
                    <a:bodyPr/>
                    <a:lstStyle/>
                    <a:p>
                      <a:r>
                        <a:rPr lang="en-US" sz="1400" dirty="0"/>
                        <a:t>Airport- City</a:t>
                      </a:r>
                    </a:p>
                  </a:txBody>
                  <a:tcPr/>
                </a:tc>
                <a:tc>
                  <a:txBody>
                    <a:bodyPr/>
                    <a:lstStyle/>
                    <a:p>
                      <a:r>
                        <a:rPr lang="en-US" sz="1400" dirty="0"/>
                        <a:t>City- Airport</a:t>
                      </a:r>
                    </a:p>
                  </a:txBody>
                  <a:tcPr/>
                </a:tc>
                <a:extLst>
                  <a:ext uri="{0D108BD9-81ED-4DB2-BD59-A6C34878D82A}">
                    <a16:rowId xmlns:a16="http://schemas.microsoft.com/office/drawing/2014/main" val="3323560849"/>
                  </a:ext>
                </a:extLst>
              </a:tr>
              <a:tr h="455289">
                <a:tc>
                  <a:txBody>
                    <a:bodyPr/>
                    <a:lstStyle/>
                    <a:p>
                      <a:r>
                        <a:rPr lang="en-US" sz="1400" dirty="0"/>
                        <a:t>Cancelled</a:t>
                      </a:r>
                    </a:p>
                  </a:txBody>
                  <a:tcPr/>
                </a:tc>
                <a:tc>
                  <a:txBody>
                    <a:bodyPr/>
                    <a:lstStyle/>
                    <a:p>
                      <a:r>
                        <a:rPr lang="en-US" sz="1400" dirty="0"/>
                        <a:t>198</a:t>
                      </a:r>
                    </a:p>
                  </a:txBody>
                  <a:tcPr/>
                </a:tc>
                <a:tc>
                  <a:txBody>
                    <a:bodyPr/>
                    <a:lstStyle/>
                    <a:p>
                      <a:r>
                        <a:rPr lang="en-US" sz="1400" dirty="0"/>
                        <a:t>1066</a:t>
                      </a:r>
                    </a:p>
                  </a:txBody>
                  <a:tcPr/>
                </a:tc>
                <a:extLst>
                  <a:ext uri="{0D108BD9-81ED-4DB2-BD59-A6C34878D82A}">
                    <a16:rowId xmlns:a16="http://schemas.microsoft.com/office/drawing/2014/main" val="1687438904"/>
                  </a:ext>
                </a:extLst>
              </a:tr>
              <a:tr h="646093">
                <a:tc>
                  <a:txBody>
                    <a:bodyPr/>
                    <a:lstStyle/>
                    <a:p>
                      <a:r>
                        <a:rPr lang="en-US" sz="1400" dirty="0"/>
                        <a:t>No Cars Available</a:t>
                      </a:r>
                    </a:p>
                  </a:txBody>
                  <a:tcPr/>
                </a:tc>
                <a:tc>
                  <a:txBody>
                    <a:bodyPr/>
                    <a:lstStyle/>
                    <a:p>
                      <a:r>
                        <a:rPr lang="en-US" sz="1400" dirty="0"/>
                        <a:t>1713</a:t>
                      </a:r>
                    </a:p>
                  </a:txBody>
                  <a:tcPr/>
                </a:tc>
                <a:tc>
                  <a:txBody>
                    <a:bodyPr/>
                    <a:lstStyle/>
                    <a:p>
                      <a:r>
                        <a:rPr lang="en-US" sz="1400" dirty="0"/>
                        <a:t>937</a:t>
                      </a:r>
                    </a:p>
                  </a:txBody>
                  <a:tcPr/>
                </a:tc>
                <a:extLst>
                  <a:ext uri="{0D108BD9-81ED-4DB2-BD59-A6C34878D82A}">
                    <a16:rowId xmlns:a16="http://schemas.microsoft.com/office/drawing/2014/main" val="3558992042"/>
                  </a:ext>
                </a:extLst>
              </a:tr>
              <a:tr h="455289">
                <a:tc>
                  <a:txBody>
                    <a:bodyPr/>
                    <a:lstStyle/>
                    <a:p>
                      <a:r>
                        <a:rPr lang="en-US" sz="1400" dirty="0"/>
                        <a:t>Completed</a:t>
                      </a:r>
                    </a:p>
                  </a:txBody>
                  <a:tcPr/>
                </a:tc>
                <a:tc>
                  <a:txBody>
                    <a:bodyPr/>
                    <a:lstStyle/>
                    <a:p>
                      <a:r>
                        <a:rPr lang="en-US" sz="1400" dirty="0"/>
                        <a:t>1327</a:t>
                      </a:r>
                    </a:p>
                  </a:txBody>
                  <a:tcPr/>
                </a:tc>
                <a:tc>
                  <a:txBody>
                    <a:bodyPr/>
                    <a:lstStyle/>
                    <a:p>
                      <a:r>
                        <a:rPr lang="en-US" sz="1400" dirty="0"/>
                        <a:t>1504</a:t>
                      </a:r>
                    </a:p>
                  </a:txBody>
                  <a:tcPr/>
                </a:tc>
                <a:extLst>
                  <a:ext uri="{0D108BD9-81ED-4DB2-BD59-A6C34878D82A}">
                    <a16:rowId xmlns:a16="http://schemas.microsoft.com/office/drawing/2014/main" val="55237094"/>
                  </a:ext>
                </a:extLst>
              </a:tr>
            </a:tbl>
          </a:graphicData>
        </a:graphic>
      </p:graphicFrame>
    </p:spTree>
    <p:extLst>
      <p:ext uri="{BB962C8B-B14F-4D97-AF65-F5344CB8AC3E}">
        <p14:creationId xmlns:p14="http://schemas.microsoft.com/office/powerpoint/2010/main" val="567511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948" y="1854926"/>
            <a:ext cx="11642507" cy="4344261"/>
          </a:xfrm>
        </p:spPr>
        <p:txBody>
          <a:bodyPr>
            <a:normAutofit/>
          </a:bodyPr>
          <a:lstStyle/>
          <a:p>
            <a:pPr marL="0" indent="0">
              <a:buNone/>
            </a:pPr>
            <a:endParaRPr lang="en-IN" sz="1800" dirty="0"/>
          </a:p>
          <a:p>
            <a:pPr marL="0" indent="0">
              <a:buNone/>
            </a:pPr>
            <a:endParaRPr lang="en-IN" sz="1800" dirty="0"/>
          </a:p>
        </p:txBody>
      </p:sp>
      <p:sp>
        <p:nvSpPr>
          <p:cNvPr id="6" name="Title 1"/>
          <p:cNvSpPr>
            <a:spLocks noGrp="1"/>
          </p:cNvSpPr>
          <p:nvPr>
            <p:ph type="title"/>
          </p:nvPr>
        </p:nvSpPr>
        <p:spPr>
          <a:xfrm>
            <a:off x="132515" y="803804"/>
            <a:ext cx="8431737" cy="622169"/>
          </a:xfrm>
        </p:spPr>
        <p:txBody>
          <a:bodyPr>
            <a:normAutofit/>
          </a:bodyPr>
          <a:lstStyle/>
          <a:p>
            <a:r>
              <a:rPr lang="en-US" sz="2800" b="1" dirty="0"/>
              <a:t>Identify most busiest time slot for all three status.</a:t>
            </a:r>
            <a:endParaRPr lang="en-IN" sz="2800" b="1" dirty="0"/>
          </a:p>
        </p:txBody>
      </p:sp>
      <p:sp>
        <p:nvSpPr>
          <p:cNvPr id="4" name="TextBox 3">
            <a:extLst>
              <a:ext uri="{FF2B5EF4-FFF2-40B4-BE49-F238E27FC236}">
                <a16:creationId xmlns:a16="http://schemas.microsoft.com/office/drawing/2014/main" id="{7EAD918B-A7E3-41E8-9B72-6799111F4EF1}"/>
              </a:ext>
            </a:extLst>
          </p:cNvPr>
          <p:cNvSpPr txBox="1"/>
          <p:nvPr/>
        </p:nvSpPr>
        <p:spPr>
          <a:xfrm>
            <a:off x="75962" y="1965233"/>
            <a:ext cx="2304307" cy="984885"/>
          </a:xfrm>
          <a:prstGeom prst="rect">
            <a:avLst/>
          </a:prstGeom>
          <a:noFill/>
        </p:spPr>
        <p:txBody>
          <a:bodyPr wrap="square" rtlCol="0">
            <a:spAutoFit/>
          </a:bodyPr>
          <a:lstStyle/>
          <a:p>
            <a:r>
              <a:rPr lang="en-US" sz="1600" b="1" dirty="0"/>
              <a:t>Conclusion</a:t>
            </a:r>
            <a:r>
              <a:rPr lang="en-US" sz="1400" b="1" dirty="0"/>
              <a:t> :</a:t>
            </a:r>
            <a:r>
              <a:rPr lang="en-US" sz="1400" dirty="0"/>
              <a:t> </a:t>
            </a:r>
          </a:p>
          <a:p>
            <a:r>
              <a:rPr lang="en-US" sz="1400" dirty="0"/>
              <a:t>Approx. 1100+ request ends up with ‘No Cars Available’ in evening hours (5pm-8pm).</a:t>
            </a:r>
          </a:p>
        </p:txBody>
      </p:sp>
      <p:pic>
        <p:nvPicPr>
          <p:cNvPr id="2" name="Picture 1">
            <a:extLst>
              <a:ext uri="{FF2B5EF4-FFF2-40B4-BE49-F238E27FC236}">
                <a16:creationId xmlns:a16="http://schemas.microsoft.com/office/drawing/2014/main" id="{D4F41339-3728-4C37-87DE-309224466D62}"/>
              </a:ext>
            </a:extLst>
          </p:cNvPr>
          <p:cNvPicPr>
            <a:picLocks noChangeAspect="1"/>
          </p:cNvPicPr>
          <p:nvPr/>
        </p:nvPicPr>
        <p:blipFill>
          <a:blip r:embed="rId2"/>
          <a:stretch>
            <a:fillRect/>
          </a:stretch>
        </p:blipFill>
        <p:spPr>
          <a:xfrm>
            <a:off x="2689890" y="1540187"/>
            <a:ext cx="9426148" cy="4973737"/>
          </a:xfrm>
          <a:prstGeom prst="rect">
            <a:avLst/>
          </a:prstGeom>
        </p:spPr>
      </p:pic>
    </p:spTree>
    <p:extLst>
      <p:ext uri="{BB962C8B-B14F-4D97-AF65-F5344CB8AC3E}">
        <p14:creationId xmlns:p14="http://schemas.microsoft.com/office/powerpoint/2010/main" val="1739856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91680" y="767342"/>
            <a:ext cx="9611300" cy="856138"/>
          </a:xfrm>
        </p:spPr>
        <p:txBody>
          <a:bodyPr>
            <a:normAutofit/>
          </a:bodyPr>
          <a:lstStyle/>
          <a:p>
            <a:r>
              <a:rPr lang="en-IN" sz="2800" b="1" dirty="0"/>
              <a:t>Gap analysis for each time slot</a:t>
            </a:r>
          </a:p>
        </p:txBody>
      </p:sp>
      <p:sp>
        <p:nvSpPr>
          <p:cNvPr id="4" name="TextBox 3">
            <a:extLst>
              <a:ext uri="{FF2B5EF4-FFF2-40B4-BE49-F238E27FC236}">
                <a16:creationId xmlns:a16="http://schemas.microsoft.com/office/drawing/2014/main" id="{D470D536-0169-4D03-8677-4141189CC2B9}"/>
              </a:ext>
            </a:extLst>
          </p:cNvPr>
          <p:cNvSpPr txBox="1"/>
          <p:nvPr/>
        </p:nvSpPr>
        <p:spPr>
          <a:xfrm>
            <a:off x="311086" y="1993770"/>
            <a:ext cx="4482444" cy="2862322"/>
          </a:xfrm>
          <a:prstGeom prst="rect">
            <a:avLst/>
          </a:prstGeom>
          <a:noFill/>
        </p:spPr>
        <p:txBody>
          <a:bodyPr wrap="square" rtlCol="0">
            <a:spAutoFit/>
          </a:bodyPr>
          <a:lstStyle/>
          <a:p>
            <a:r>
              <a:rPr lang="en-US" b="1" dirty="0"/>
              <a:t>Conclusion:</a:t>
            </a:r>
          </a:p>
          <a:p>
            <a:r>
              <a:rPr lang="en-US" dirty="0"/>
              <a:t>Top 3 time slots for maximum gap in supply and demand.</a:t>
            </a:r>
          </a:p>
          <a:p>
            <a:endParaRPr lang="en-US" dirty="0"/>
          </a:p>
          <a:p>
            <a:pPr marL="342900" indent="-342900">
              <a:buAutoNum type="arabicPeriod"/>
            </a:pPr>
            <a:r>
              <a:rPr lang="en-US" dirty="0"/>
              <a:t>Evening Hours (5pm-8pm) – 1200+</a:t>
            </a:r>
          </a:p>
          <a:p>
            <a:pPr marL="342900" indent="-342900">
              <a:buAutoNum type="arabicPeriod"/>
            </a:pPr>
            <a:r>
              <a:rPr lang="en-US" dirty="0"/>
              <a:t>Early Morning Hours (1am-7am) -1000+</a:t>
            </a:r>
          </a:p>
          <a:p>
            <a:pPr marL="342900" indent="-342900">
              <a:buAutoNum type="arabicPeriod"/>
            </a:pPr>
            <a:r>
              <a:rPr lang="en-US" dirty="0"/>
              <a:t>Peak Morning Hours (8am-11am) -700+</a:t>
            </a:r>
          </a:p>
          <a:p>
            <a:endParaRPr lang="en-US" dirty="0"/>
          </a:p>
          <a:p>
            <a:r>
              <a:rPr lang="en-US" dirty="0"/>
              <a:t>Most gap is identified for evening hours from 5pm – 8pm.</a:t>
            </a:r>
          </a:p>
        </p:txBody>
      </p:sp>
      <p:pic>
        <p:nvPicPr>
          <p:cNvPr id="2" name="Picture 1">
            <a:extLst>
              <a:ext uri="{FF2B5EF4-FFF2-40B4-BE49-F238E27FC236}">
                <a16:creationId xmlns:a16="http://schemas.microsoft.com/office/drawing/2014/main" id="{1A7D507A-3667-47BB-9526-7CDE3FCA78E5}"/>
              </a:ext>
            </a:extLst>
          </p:cNvPr>
          <p:cNvPicPr>
            <a:picLocks noChangeAspect="1"/>
          </p:cNvPicPr>
          <p:nvPr/>
        </p:nvPicPr>
        <p:blipFill>
          <a:blip r:embed="rId2"/>
          <a:stretch>
            <a:fillRect/>
          </a:stretch>
        </p:blipFill>
        <p:spPr>
          <a:xfrm>
            <a:off x="5232415" y="1512416"/>
            <a:ext cx="6739626" cy="5243164"/>
          </a:xfrm>
          <a:prstGeom prst="rect">
            <a:avLst/>
          </a:prstGeom>
        </p:spPr>
      </p:pic>
    </p:spTree>
    <p:extLst>
      <p:ext uri="{BB962C8B-B14F-4D97-AF65-F5344CB8AC3E}">
        <p14:creationId xmlns:p14="http://schemas.microsoft.com/office/powerpoint/2010/main" val="37335542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1775</TotalTime>
  <Words>748</Words>
  <Application>Microsoft Office PowerPoint</Application>
  <PresentationFormat>Widescreen</PresentationFormat>
  <Paragraphs>142</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Times New Roman</vt:lpstr>
      <vt:lpstr>Wingdings</vt:lpstr>
      <vt:lpstr>Office Theme</vt:lpstr>
      <vt:lpstr>UBER SUPPLY-DEMAND GAP CASE STUDY   SUBMISSION </vt:lpstr>
      <vt:lpstr>  Uber Supply-Demand Gap Analysis</vt:lpstr>
      <vt:lpstr>  Step by Step Approach</vt:lpstr>
      <vt:lpstr>PowerPoint Presentation</vt:lpstr>
      <vt:lpstr>PowerPoint Presentation</vt:lpstr>
      <vt:lpstr> Facts and Observations</vt:lpstr>
      <vt:lpstr> </vt:lpstr>
      <vt:lpstr>Identify most busiest time slot for all three status.</vt:lpstr>
      <vt:lpstr>Gap analysis for each time slot</vt:lpstr>
      <vt:lpstr>Gap analysis for each type of requests.</vt:lpstr>
      <vt:lpstr> Inferences Summary</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Investment Case Study  Submission</dc:title>
  <dc:creator>Chiranjeev</dc:creator>
  <cp:lastModifiedBy>Dalmia, Shivali</cp:lastModifiedBy>
  <cp:revision>76</cp:revision>
  <dcterms:created xsi:type="dcterms:W3CDTF">2016-06-09T08:16:28Z</dcterms:created>
  <dcterms:modified xsi:type="dcterms:W3CDTF">2018-12-02T08:58:46Z</dcterms:modified>
</cp:coreProperties>
</file>